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419" r:id="rId2"/>
    <p:sldId id="291" r:id="rId3"/>
    <p:sldId id="285" r:id="rId4"/>
    <p:sldId id="389" r:id="rId5"/>
    <p:sldId id="391" r:id="rId6"/>
    <p:sldId id="392" r:id="rId7"/>
    <p:sldId id="390" r:id="rId8"/>
    <p:sldId id="393" r:id="rId9"/>
    <p:sldId id="394" r:id="rId10"/>
    <p:sldId id="396" r:id="rId11"/>
    <p:sldId id="299" r:id="rId12"/>
    <p:sldId id="315" r:id="rId13"/>
    <p:sldId id="397" r:id="rId14"/>
    <p:sldId id="379" r:id="rId15"/>
    <p:sldId id="377" r:id="rId16"/>
    <p:sldId id="357" r:id="rId17"/>
    <p:sldId id="378" r:id="rId18"/>
    <p:sldId id="361" r:id="rId19"/>
    <p:sldId id="359" r:id="rId20"/>
    <p:sldId id="380" r:id="rId21"/>
    <p:sldId id="414" r:id="rId22"/>
    <p:sldId id="360" r:id="rId23"/>
    <p:sldId id="362" r:id="rId24"/>
    <p:sldId id="363" r:id="rId25"/>
    <p:sldId id="364" r:id="rId26"/>
    <p:sldId id="370" r:id="rId27"/>
    <p:sldId id="381" r:id="rId28"/>
    <p:sldId id="371" r:id="rId29"/>
    <p:sldId id="372" r:id="rId30"/>
    <p:sldId id="340" r:id="rId31"/>
    <p:sldId id="415" r:id="rId32"/>
    <p:sldId id="416" r:id="rId33"/>
    <p:sldId id="417" r:id="rId34"/>
    <p:sldId id="398" r:id="rId35"/>
    <p:sldId id="418" r:id="rId36"/>
    <p:sldId id="421" r:id="rId37"/>
    <p:sldId id="420" r:id="rId38"/>
    <p:sldId id="39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BFAF"/>
    <a:srgbClr val="BAC7DA"/>
    <a:srgbClr val="B6A479"/>
    <a:srgbClr val="F7B731"/>
    <a:srgbClr val="EF5777"/>
    <a:srgbClr val="43367C"/>
    <a:srgbClr val="0FB9B1"/>
    <a:srgbClr val="54A0FF"/>
    <a:srgbClr val="FA823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2"/>
    <p:restoredTop sz="82831"/>
  </p:normalViewPr>
  <p:slideViewPr>
    <p:cSldViewPr snapToGrid="0" snapToObjects="1">
      <p:cViewPr varScale="1">
        <p:scale>
          <a:sx n="75" d="100"/>
          <a:sy n="75" d="100"/>
        </p:scale>
        <p:origin x="998" y="58"/>
      </p:cViewPr>
      <p:guideLst/>
    </p:cSldViewPr>
  </p:slideViewPr>
  <p:outlineViewPr>
    <p:cViewPr>
      <p:scale>
        <a:sx n="33" d="100"/>
        <a:sy n="33" d="100"/>
      </p:scale>
      <p:origin x="0" y="-180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B3A00-37AE-DF4F-846D-B0E493D1DDE8}" type="datetimeFigureOut">
              <a:rPr lang="en-US" smtClean="0"/>
              <a:t>7/13/2020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0FC8D-3FAB-384B-A523-F958535FC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39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38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19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case results in its OWN runtime function, which can then be fed into asymptotic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94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Million Instructions per second (MIPS)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Cloud Amazon VMs: 50 – 1200 MIPS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89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12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5" dirty="0">
                <a:latin typeface="Times New Roman"/>
                <a:cs typeface="Times New Roman"/>
              </a:rPr>
              <a:t>Big </a:t>
            </a:r>
            <a:r>
              <a:rPr lang="en-US" sz="1200" spc="-10" dirty="0">
                <a:latin typeface="Times New Roman"/>
                <a:cs typeface="Times New Roman"/>
              </a:rPr>
              <a:t>Oh</a:t>
            </a:r>
            <a:r>
              <a:rPr lang="en-US" sz="1200" spc="5" dirty="0">
                <a:latin typeface="Times New Roman"/>
                <a:cs typeface="Times New Roman"/>
              </a:rPr>
              <a:t>: </a:t>
            </a:r>
            <a:r>
              <a:rPr lang="en-US" sz="1200" spc="-5" dirty="0">
                <a:latin typeface="Times New Roman"/>
                <a:cs typeface="Times New Roman"/>
              </a:rPr>
              <a:t>A </a:t>
            </a:r>
            <a:r>
              <a:rPr lang="en-US" sz="1200" dirty="0">
                <a:latin typeface="Times New Roman"/>
                <a:cs typeface="Times New Roman"/>
              </a:rPr>
              <a:t>function </a:t>
            </a:r>
            <a:r>
              <a:rPr lang="en-US" sz="1200" spc="-5" dirty="0">
                <a:latin typeface="Times New Roman"/>
                <a:cs typeface="Times New Roman"/>
              </a:rPr>
              <a:t>f(n) is </a:t>
            </a:r>
            <a:r>
              <a:rPr lang="en-US" sz="1200" dirty="0">
                <a:latin typeface="Times New Roman"/>
                <a:cs typeface="Times New Roman"/>
              </a:rPr>
              <a:t>of </a:t>
            </a:r>
            <a:r>
              <a:rPr lang="en-US" sz="1200" spc="-5" dirty="0">
                <a:latin typeface="Times New Roman"/>
                <a:cs typeface="Times New Roman"/>
              </a:rPr>
              <a:t>order at </a:t>
            </a:r>
            <a:r>
              <a:rPr lang="en-US" sz="1200" spc="-10" dirty="0">
                <a:latin typeface="Times New Roman"/>
                <a:cs typeface="Times New Roman"/>
              </a:rPr>
              <a:t>most</a:t>
            </a:r>
            <a:r>
              <a:rPr lang="en-US" sz="1200" spc="-85" dirty="0">
                <a:latin typeface="Times New Roman"/>
                <a:cs typeface="Times New Roman"/>
              </a:rPr>
              <a:t> </a:t>
            </a:r>
            <a:r>
              <a:rPr lang="en-US" sz="1200" spc="-5" dirty="0">
                <a:latin typeface="Times New Roman"/>
                <a:cs typeface="Times New Roman"/>
              </a:rPr>
              <a:t>g(n)</a:t>
            </a:r>
            <a:endParaRPr lang="en-US" sz="1200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564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898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28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32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Asymptotic Analysis works for any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41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72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81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A660E5-0D31-D049-86B2-0794F6A9F71E}"/>
              </a:ext>
            </a:extLst>
          </p:cNvPr>
          <p:cNvSpPr/>
          <p:nvPr userDrawn="1"/>
        </p:nvSpPr>
        <p:spPr>
          <a:xfrm>
            <a:off x="-75414" y="0"/>
            <a:ext cx="12343614" cy="6858000"/>
          </a:xfrm>
          <a:prstGeom prst="rect">
            <a:avLst/>
          </a:prstGeom>
          <a:solidFill>
            <a:srgbClr val="2E235D"/>
          </a:solidFill>
          <a:ln>
            <a:solidFill>
              <a:srgbClr val="2E23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C267F-E2C0-6546-AB36-6C9268BDB6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75414" y="-105847"/>
            <a:ext cx="12318404" cy="7069693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D1BB74-0E76-424E-9431-E2DFD70A90F2}"/>
              </a:ext>
            </a:extLst>
          </p:cNvPr>
          <p:cNvSpPr/>
          <p:nvPr userDrawn="1"/>
        </p:nvSpPr>
        <p:spPr>
          <a:xfrm>
            <a:off x="7167842" y="1236372"/>
            <a:ext cx="5250244" cy="5153775"/>
          </a:xfrm>
          <a:prstGeom prst="roundRect">
            <a:avLst>
              <a:gd name="adj" fmla="val 1114"/>
            </a:avLst>
          </a:prstGeom>
          <a:solidFill>
            <a:srgbClr val="FAFAFA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9E575A9-56CD-5A42-B9C7-1068F922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77" y="4013370"/>
            <a:ext cx="6212925" cy="1954786"/>
          </a:xfrm>
        </p:spPr>
        <p:txBody>
          <a:bodyPr anchor="t">
            <a:noAutofit/>
          </a:bodyPr>
          <a:lstStyle>
            <a:lvl1pPr>
              <a:defRPr sz="6000" b="0" i="0">
                <a:solidFill>
                  <a:srgbClr val="F0F0F0"/>
                </a:solidFill>
                <a:latin typeface="Montserrat SemiBold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B47C65-C622-BE47-AE97-E148F4F3EA4E}"/>
              </a:ext>
            </a:extLst>
          </p:cNvPr>
          <p:cNvSpPr txBox="1"/>
          <p:nvPr userDrawn="1"/>
        </p:nvSpPr>
        <p:spPr>
          <a:xfrm>
            <a:off x="292977" y="3182200"/>
            <a:ext cx="315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spc="100" baseline="0" dirty="0">
                <a:solidFill>
                  <a:srgbClr val="F0F0F0"/>
                </a:solidFill>
                <a:latin typeface="Montserrat ExtraBold" pitchFamily="2" charset="77"/>
              </a:rPr>
              <a:t>COMP 282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EAF4F2-01CF-EC46-93D6-03F2FDFE184D}"/>
              </a:ext>
            </a:extLst>
          </p:cNvPr>
          <p:cNvSpPr/>
          <p:nvPr userDrawn="1"/>
        </p:nvSpPr>
        <p:spPr>
          <a:xfrm>
            <a:off x="8346734" y="4819413"/>
            <a:ext cx="12055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77"/>
              </a:rPr>
              <a:t>Mahdi Ebrahimi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074505-8E8F-B24F-A5BE-1DB9A8DED503}"/>
              </a:ext>
            </a:extLst>
          </p:cNvPr>
          <p:cNvSpPr/>
          <p:nvPr userDrawn="1"/>
        </p:nvSpPr>
        <p:spPr>
          <a:xfrm>
            <a:off x="7360567" y="4819413"/>
            <a:ext cx="9861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b="1" i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Instructor</a:t>
            </a:r>
            <a:endParaRPr lang="en-US" sz="1200" b="1" i="0" dirty="0">
              <a:solidFill>
                <a:schemeClr val="bg1">
                  <a:lumMod val="65000"/>
                </a:schemeClr>
              </a:solidFill>
              <a:latin typeface="Montserrat" pitchFamily="2" charset="7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C05E88-8AF6-194B-9672-EDDDCDDD56AE}"/>
              </a:ext>
            </a:extLst>
          </p:cNvPr>
          <p:cNvCxnSpPr>
            <a:cxnSpLocks/>
          </p:cNvCxnSpPr>
          <p:nvPr userDrawn="1"/>
        </p:nvCxnSpPr>
        <p:spPr>
          <a:xfrm>
            <a:off x="7360567" y="4535920"/>
            <a:ext cx="4707608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A9EB4D-77DA-A446-AC45-F12975CF7B81}"/>
              </a:ext>
            </a:extLst>
          </p:cNvPr>
          <p:cNvSpPr/>
          <p:nvPr userDrawn="1"/>
        </p:nvSpPr>
        <p:spPr>
          <a:xfrm>
            <a:off x="420128" y="2753848"/>
            <a:ext cx="1202483" cy="420130"/>
          </a:xfrm>
          <a:prstGeom prst="roundRect">
            <a:avLst/>
          </a:prstGeom>
          <a:solidFill>
            <a:srgbClr val="FA82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i="0" spc="300" dirty="0">
                <a:latin typeface="Montserrat" pitchFamily="2" charset="77"/>
              </a:rPr>
              <a:t>LEC 02</a:t>
            </a:r>
          </a:p>
        </p:txBody>
      </p:sp>
    </p:spTree>
    <p:extLst>
      <p:ext uri="{BB962C8B-B14F-4D97-AF65-F5344CB8AC3E}">
        <p14:creationId xmlns:p14="http://schemas.microsoft.com/office/powerpoint/2010/main" val="3828369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1B53D-D190-0D4A-BA39-A8F17D8F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88066"/>
            <a:ext cx="10515600" cy="76263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F8F08A-57D8-194E-8383-EB3BBBF69B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CCEFC-A9FF-8249-A3D3-21FB7B7CCB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36DF9B-F95B-9446-A8D9-E083A46274F8}"/>
              </a:ext>
            </a:extLst>
          </p:cNvPr>
          <p:cNvSpPr/>
          <p:nvPr userDrawn="1"/>
        </p:nvSpPr>
        <p:spPr>
          <a:xfrm>
            <a:off x="-14882" y="189488"/>
            <a:ext cx="12221763" cy="984404"/>
          </a:xfrm>
          <a:prstGeom prst="rect">
            <a:avLst/>
          </a:prstGeom>
          <a:solidFill>
            <a:srgbClr val="2E235D"/>
          </a:solidFill>
          <a:ln w="12700">
            <a:solidFill>
              <a:srgbClr val="2E23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51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6B8B3-3837-584A-94CD-BA26A8EFF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6CF4A-8D26-7E47-BE24-56CAFA2BF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DA4DA-0832-AD49-906C-ED72A76C7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CCEFC-A9FF-8249-A3D3-21FB7B7CC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1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3D231-F19F-A840-B5BC-F29C9E521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AC8BA-BD64-6945-A342-22D204834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CCEFC-A9FF-8249-A3D3-21FB7B7CC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23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D3693-0064-BB4F-9EC2-569D4049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CCEFC-A9FF-8249-A3D3-21FB7B7CC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86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504F1-978C-6343-BF90-B404034CB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04F229-CC7E-6549-B870-85C68E6629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86D8F-09C9-484A-A9EC-64E198B90B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CCEFC-A9FF-8249-A3D3-21FB7B7CCB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53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B460B4-70F4-B145-8648-892BD738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6565"/>
            <a:ext cx="10515600" cy="762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73FE4-2A2D-D54E-9CA7-3BE743A50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71600"/>
            <a:ext cx="10515600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0E522-6C81-E146-9573-8B2A265760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" y="6308321"/>
            <a:ext cx="552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rgbClr val="2E235D"/>
                </a:solidFill>
              </a:defRPr>
            </a:lvl1pPr>
          </a:lstStyle>
          <a:p>
            <a:fld id="{B84CCEFC-A9FF-8249-A3D3-21FB7B7CCB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829BDB-00F0-1A4D-85ED-E7EECB1665B0}"/>
              </a:ext>
            </a:extLst>
          </p:cNvPr>
          <p:cNvSpPr/>
          <p:nvPr userDrawn="1"/>
        </p:nvSpPr>
        <p:spPr>
          <a:xfrm>
            <a:off x="0" y="6623724"/>
            <a:ext cx="12221763" cy="230293"/>
          </a:xfrm>
          <a:prstGeom prst="rect">
            <a:avLst/>
          </a:prstGeom>
          <a:solidFill>
            <a:srgbClr val="2E235D"/>
          </a:solidFill>
          <a:ln w="12700">
            <a:solidFill>
              <a:srgbClr val="2E23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FF7FA-8B99-C643-9479-91C32ACC4F6F}"/>
              </a:ext>
            </a:extLst>
          </p:cNvPr>
          <p:cNvSpPr txBox="1"/>
          <p:nvPr userDrawn="1"/>
        </p:nvSpPr>
        <p:spPr>
          <a:xfrm>
            <a:off x="10599339" y="6629987"/>
            <a:ext cx="16224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b="1" i="0" dirty="0">
                <a:solidFill>
                  <a:schemeClr val="bg1"/>
                </a:solidFill>
                <a:latin typeface="Montserrat SemiBold" pitchFamily="2" charset="77"/>
              </a:rPr>
              <a:t>COMP 282 Summer 2020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82E279-6D9E-BC4A-A9B9-46E4512D586D}"/>
              </a:ext>
            </a:extLst>
          </p:cNvPr>
          <p:cNvSpPr txBox="1"/>
          <p:nvPr userDrawn="1"/>
        </p:nvSpPr>
        <p:spPr>
          <a:xfrm>
            <a:off x="3030140" y="6627168"/>
            <a:ext cx="61912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i="0" dirty="0">
                <a:solidFill>
                  <a:schemeClr val="bg1"/>
                </a:solidFill>
                <a:latin typeface="Montserrat SemiBold" pitchFamily="2" charset="77"/>
              </a:rPr>
              <a:t>LEC 02: Asymptotic Analysis</a:t>
            </a:r>
          </a:p>
        </p:txBody>
      </p:sp>
    </p:spTree>
    <p:extLst>
      <p:ext uri="{BB962C8B-B14F-4D97-AF65-F5344CB8AC3E}">
        <p14:creationId xmlns:p14="http://schemas.microsoft.com/office/powerpoint/2010/main" val="8468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4" r:id="rId4"/>
    <p:sldLayoutId id="2147483655" r:id="rId5"/>
    <p:sldLayoutId id="214748365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smos.com/calculator/t9qvn56yyb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0.png"/><Relationship Id="rId7" Type="http://schemas.openxmlformats.org/officeDocument/2006/relationships/image" Target="../media/image1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.png"/><Relationship Id="rId5" Type="http://schemas.openxmlformats.org/officeDocument/2006/relationships/image" Target="../media/image101.png"/><Relationship Id="rId10" Type="http://schemas.openxmlformats.org/officeDocument/2006/relationships/image" Target="../media/image100.png"/><Relationship Id="rId4" Type="http://schemas.openxmlformats.org/officeDocument/2006/relationships/image" Target="../media/image91.png"/><Relationship Id="rId9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0.png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0IAPZzGSbME&amp;list=PLDN4rrl48XKpZkf03iYFl-O29szjTrs_O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430BE-73EE-4508-89E3-0ECF1DD3D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919" y="3200401"/>
            <a:ext cx="10515600" cy="181356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COMP 282</a:t>
            </a:r>
            <a:br>
              <a:rPr lang="en-US" dirty="0"/>
            </a:br>
            <a:r>
              <a:rPr lang="en-US" dirty="0"/>
              <a:t>Lecture 02: Asymptotic Analysis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b="0" dirty="0"/>
              <a:t>Mahdi</a:t>
            </a:r>
            <a:r>
              <a:rPr lang="en-US" dirty="0"/>
              <a:t> </a:t>
            </a:r>
            <a:r>
              <a:rPr lang="en-US" b="0" dirty="0"/>
              <a:t>Ebrahimi</a:t>
            </a:r>
          </a:p>
        </p:txBody>
      </p:sp>
    </p:spTree>
    <p:extLst>
      <p:ext uri="{BB962C8B-B14F-4D97-AF65-F5344CB8AC3E}">
        <p14:creationId xmlns:p14="http://schemas.microsoft.com/office/powerpoint/2010/main" val="1000203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C966-5AD2-4531-8A4D-A6730F252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Counting Basic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3C61D-42B5-4248-9A86-ED24DBF29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480" y="1713167"/>
            <a:ext cx="7198360" cy="528321"/>
          </a:xfrm>
        </p:spPr>
        <p:txBody>
          <a:bodyPr/>
          <a:lstStyle/>
          <a:p>
            <a:r>
              <a:rPr lang="en-US" sz="2400" spc="-5" dirty="0">
                <a:latin typeface="Times New Roman"/>
                <a:cs typeface="Times New Roman"/>
              </a:rPr>
              <a:t>Number </a:t>
            </a:r>
            <a:r>
              <a:rPr lang="en-US" sz="2400" dirty="0">
                <a:latin typeface="Times New Roman"/>
                <a:cs typeface="Times New Roman"/>
              </a:rPr>
              <a:t>of </a:t>
            </a:r>
            <a:r>
              <a:rPr lang="en-US" sz="2400" spc="-5" dirty="0">
                <a:latin typeface="Times New Roman"/>
                <a:cs typeface="Times New Roman"/>
              </a:rPr>
              <a:t>basic operations required </a:t>
            </a:r>
            <a:r>
              <a:rPr lang="en-US" sz="2400" dirty="0">
                <a:latin typeface="Times New Roman"/>
                <a:cs typeface="Times New Roman"/>
              </a:rPr>
              <a:t>by the</a:t>
            </a:r>
            <a:r>
              <a:rPr lang="en-US" sz="2400" spc="25" dirty="0">
                <a:latin typeface="Times New Roman"/>
                <a:cs typeface="Times New Roman"/>
              </a:rPr>
              <a:t> </a:t>
            </a:r>
            <a:r>
              <a:rPr lang="en-US" sz="2400" spc="-5" dirty="0">
                <a:latin typeface="Times New Roman"/>
                <a:cs typeface="Times New Roman"/>
              </a:rPr>
              <a:t>algorithm</a:t>
            </a:r>
            <a:endParaRPr lang="en-US" sz="2400" dirty="0"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DB9F0DE4-C02C-4D48-B15D-40AAF80D471A}"/>
              </a:ext>
            </a:extLst>
          </p:cNvPr>
          <p:cNvSpPr/>
          <p:nvPr/>
        </p:nvSpPr>
        <p:spPr>
          <a:xfrm>
            <a:off x="8473439" y="1713167"/>
            <a:ext cx="3053081" cy="2716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FBCA7E8-F22C-46CA-92C6-7683700A2850}"/>
              </a:ext>
            </a:extLst>
          </p:cNvPr>
          <p:cNvSpPr/>
          <p:nvPr/>
        </p:nvSpPr>
        <p:spPr>
          <a:xfrm>
            <a:off x="838200" y="4714240"/>
            <a:ext cx="6671470" cy="1616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67D3F5-3EA2-4CF6-980E-37D4531743A9}"/>
              </a:ext>
            </a:extLst>
          </p:cNvPr>
          <p:cNvSpPr/>
          <p:nvPr/>
        </p:nvSpPr>
        <p:spPr>
          <a:xfrm>
            <a:off x="822960" y="4397941"/>
            <a:ext cx="66562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240" algn="ctr">
              <a:lnSpc>
                <a:spcPct val="100000"/>
              </a:lnSpc>
            </a:pPr>
            <a:r>
              <a:rPr lang="en-US" spc="-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Typical </a:t>
            </a:r>
            <a:r>
              <a:rPr lang="en-US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growth-rate functions evaluated at increasing values </a:t>
            </a:r>
            <a:r>
              <a:rPr lang="en-US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of</a:t>
            </a:r>
            <a:r>
              <a:rPr lang="en-US" spc="12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i="1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n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921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51536-A3E7-754E-939C-5E83353F7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42DD6-03AE-104A-B0CD-D4DDB42DC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Complexity Class</a:t>
            </a:r>
            <a:r>
              <a:rPr lang="en-US" dirty="0"/>
              <a:t>: a category of algorithm efficiency based on the algorithm’s relationship to the input size 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196D6D-9FE9-7847-B072-F07BF4589D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53873" y="2743073"/>
            <a:ext cx="5257027" cy="339253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3A8388F-B6FA-D84D-BBC5-20B039F8B997}"/>
              </a:ext>
            </a:extLst>
          </p:cNvPr>
          <p:cNvGraphicFramePr>
            <a:graphicFrameLocks noGrp="1"/>
          </p:cNvGraphicFramePr>
          <p:nvPr/>
        </p:nvGraphicFramePr>
        <p:xfrm>
          <a:off x="904875" y="2709692"/>
          <a:ext cx="4220741" cy="3425916"/>
        </p:xfrm>
        <a:graphic>
          <a:graphicData uri="http://schemas.openxmlformats.org/drawingml/2006/table">
            <a:tbl>
              <a:tblPr/>
              <a:tblGrid>
                <a:gridCol w="1311196">
                  <a:extLst>
                    <a:ext uri="{9D8B030D-6E8A-4147-A177-3AD203B41FA5}">
                      <a16:colId xmlns:a16="http://schemas.microsoft.com/office/drawing/2014/main" val="3301737237"/>
                    </a:ext>
                  </a:extLst>
                </a:gridCol>
                <a:gridCol w="1137100">
                  <a:extLst>
                    <a:ext uri="{9D8B030D-6E8A-4147-A177-3AD203B41FA5}">
                      <a16:colId xmlns:a16="http://schemas.microsoft.com/office/drawing/2014/main" val="1419341313"/>
                    </a:ext>
                  </a:extLst>
                </a:gridCol>
                <a:gridCol w="1772445">
                  <a:extLst>
                    <a:ext uri="{9D8B030D-6E8A-4147-A177-3AD203B41FA5}">
                      <a16:colId xmlns:a16="http://schemas.microsoft.com/office/drawing/2014/main" val="2453396817"/>
                    </a:ext>
                  </a:extLst>
                </a:gridCol>
              </a:tblGrid>
              <a:tr h="36989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Complexity Class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32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Big-O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32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Runtime if you double N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C32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721670"/>
                  </a:ext>
                </a:extLst>
              </a:tr>
              <a:tr h="3698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constant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O(1)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unchanged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8146687"/>
                  </a:ext>
                </a:extLst>
              </a:tr>
              <a:tr h="3698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logarithmic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O(log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 N)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increases slightly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959766"/>
                  </a:ext>
                </a:extLst>
              </a:tr>
              <a:tr h="36989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linear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O(N)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doubles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507633"/>
                  </a:ext>
                </a:extLst>
              </a:tr>
              <a:tr h="6473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log-linear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O(N log</a:t>
                      </a:r>
                      <a:r>
                        <a:rPr kumimoji="0" lang="en-US" sz="14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</a:t>
                      </a: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 N)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slightly more than doubles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01643"/>
                  </a:ext>
                </a:extLst>
              </a:tr>
              <a:tr h="3997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quadratic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O(N</a:t>
                      </a:r>
                      <a:r>
                        <a:rPr kumimoji="0" lang="en-US" sz="1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2</a:t>
                      </a: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quadruples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3649407"/>
                  </a:ext>
                </a:extLst>
              </a:tr>
              <a:tr h="39975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...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...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...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6970380"/>
                  </a:ext>
                </a:extLst>
              </a:tr>
              <a:tr h="4060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exponential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O(2</a:t>
                      </a:r>
                      <a:r>
                        <a:rPr kumimoji="0" lang="en-US" sz="1400" b="0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N</a:t>
                      </a: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)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charset="0"/>
                          <a:ea typeface="ＭＳ Ｐゴシック" charset="0"/>
                        </a:rPr>
                        <a:t>multiplies drastically</a:t>
                      </a:r>
                    </a:p>
                  </a:txBody>
                  <a:tcPr marT="39679" marB="39679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8462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772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F0A209C-E4A2-E047-85AD-2D239DE17C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881334"/>
              </p:ext>
            </p:extLst>
          </p:nvPr>
        </p:nvGraphicFramePr>
        <p:xfrm>
          <a:off x="2185631" y="1219200"/>
          <a:ext cx="7820738" cy="36926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07371">
                  <a:extLst>
                    <a:ext uri="{9D8B030D-6E8A-4147-A177-3AD203B41FA5}">
                      <a16:colId xmlns:a16="http://schemas.microsoft.com/office/drawing/2014/main" val="3837358032"/>
                    </a:ext>
                  </a:extLst>
                </a:gridCol>
                <a:gridCol w="2489582">
                  <a:extLst>
                    <a:ext uri="{9D8B030D-6E8A-4147-A177-3AD203B41FA5}">
                      <a16:colId xmlns:a16="http://schemas.microsoft.com/office/drawing/2014/main" val="2993088832"/>
                    </a:ext>
                  </a:extLst>
                </a:gridCol>
                <a:gridCol w="2323785">
                  <a:extLst>
                    <a:ext uri="{9D8B030D-6E8A-4147-A177-3AD203B41FA5}">
                      <a16:colId xmlns:a16="http://schemas.microsoft.com/office/drawing/2014/main" val="2968673800"/>
                    </a:ext>
                  </a:extLst>
                </a:gridCol>
              </a:tblGrid>
              <a:tr h="5681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ArrayList</a:t>
                      </a:r>
                      <a:endParaRPr 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LinkedList</a:t>
                      </a:r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483065"/>
                  </a:ext>
                </a:extLst>
              </a:tr>
              <a:tr h="5207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Calibri"/>
                        </a:rPr>
                        <a:t>add (front)</a:t>
                      </a:r>
                      <a:endParaRPr lang="en-US" sz="2000" b="1" i="1" baseline="300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O(n) linear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O(1) constant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187761"/>
                  </a:ext>
                </a:extLst>
              </a:tr>
              <a:tr h="5207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Calibri"/>
                        </a:rPr>
                        <a:t>remove (front)</a:t>
                      </a:r>
                      <a:endParaRPr lang="en-US" sz="2000" b="1" i="1" baseline="300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O(n) linear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O(1) constant</a:t>
                      </a:r>
                      <a:endParaRPr lang="en-US" sz="2000" b="0" baseline="300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951685"/>
                  </a:ext>
                </a:extLst>
              </a:tr>
              <a:tr h="5207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Calibri"/>
                        </a:rPr>
                        <a:t>add (back)</a:t>
                      </a:r>
                      <a:endParaRPr lang="en-US" sz="2000" b="1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O(1) constant </a:t>
                      </a:r>
                      <a:r>
                        <a:rPr lang="en-US" sz="14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usually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O(n) linear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0082900"/>
                  </a:ext>
                </a:extLst>
              </a:tr>
              <a:tr h="5207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Calibri"/>
                        </a:rPr>
                        <a:t>remove (back)</a:t>
                      </a:r>
                      <a:endParaRPr lang="en-US" sz="2000" b="1" baseline="300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O(1) constant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O(n) linear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5210053"/>
                  </a:ext>
                </a:extLst>
              </a:tr>
              <a:tr h="5207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Calibri"/>
                        </a:rPr>
                        <a:t>get</a:t>
                      </a:r>
                      <a:endParaRPr lang="en-US" sz="2000" baseline="300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Calibri"/>
                        <a:cs typeface="Consolas" panose="020B0609020204030204" pitchFamily="49" charset="0"/>
                        <a:sym typeface="Calibri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O(1) constant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O(n) linear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0452336"/>
                  </a:ext>
                </a:extLst>
              </a:tr>
              <a:tr h="52075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aseline="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Calibri"/>
                          <a:cs typeface="Consolas" panose="020B0609020204030204" pitchFamily="49" charset="0"/>
                          <a:sym typeface="Calibri"/>
                        </a:rPr>
                        <a:t>Insert (anywhere)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O(n) linear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ea typeface="Calibri"/>
                          <a:cs typeface="Calibri" panose="020F0502020204030204" pitchFamily="34" charset="0"/>
                          <a:sym typeface="Calibri"/>
                        </a:rPr>
                        <a:t>O(n) linear</a:t>
                      </a:r>
                      <a:endParaRPr lang="en-US" sz="20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2247632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AE5FE02B-8D58-5444-A4A9-668B1DDE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6565"/>
            <a:ext cx="10515600" cy="762635"/>
          </a:xfrm>
        </p:spPr>
        <p:txBody>
          <a:bodyPr/>
          <a:lstStyle/>
          <a:p>
            <a:r>
              <a:rPr lang="en-US" dirty="0"/>
              <a:t>Big-Oh Analysis: Why?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388F13-76A9-4F4D-A80B-ED7559D8E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90056"/>
            <a:ext cx="10668990" cy="1667944"/>
          </a:xfrm>
        </p:spPr>
        <p:txBody>
          <a:bodyPr>
            <a:normAutofit/>
          </a:bodyPr>
          <a:lstStyle/>
          <a:p>
            <a:r>
              <a:rPr lang="en-US" dirty="0"/>
              <a:t>Complexity classes help us differentiate between data structures</a:t>
            </a:r>
          </a:p>
          <a:p>
            <a:pPr lvl="1"/>
            <a:r>
              <a:rPr lang="en-US" dirty="0"/>
              <a:t>“Just change first node” vs. “Change every element” is clearly different</a:t>
            </a:r>
          </a:p>
          <a:p>
            <a:pPr lvl="1"/>
            <a:r>
              <a:rPr lang="en-US" dirty="0"/>
              <a:t>To </a:t>
            </a:r>
            <a:r>
              <a:rPr lang="en-US" i="1" dirty="0"/>
              <a:t>evaluate</a:t>
            </a:r>
            <a:r>
              <a:rPr lang="en-US" dirty="0"/>
              <a:t> data structures, need to understand impact of design decisions</a:t>
            </a:r>
          </a:p>
        </p:txBody>
      </p:sp>
    </p:spTree>
    <p:extLst>
      <p:ext uri="{BB962C8B-B14F-4D97-AF65-F5344CB8AC3E}">
        <p14:creationId xmlns:p14="http://schemas.microsoft.com/office/powerpoint/2010/main" val="3631361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C966-5AD2-4531-8A4D-A6730F252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Best, Worst, and Average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3C61D-42B5-4248-9A86-ED24DBF29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60" y="1231774"/>
            <a:ext cx="9453880" cy="1715833"/>
          </a:xfrm>
        </p:spPr>
        <p:txBody>
          <a:bodyPr>
            <a:noAutofit/>
          </a:bodyPr>
          <a:lstStyle/>
          <a:p>
            <a:r>
              <a:rPr lang="en-US" sz="2000" spc="-5" dirty="0">
                <a:latin typeface="Times New Roman"/>
                <a:cs typeface="Times New Roman"/>
              </a:rPr>
              <a:t>For some algorithms, execution time depends only on size of data set</a:t>
            </a:r>
          </a:p>
          <a:p>
            <a:r>
              <a:rPr lang="en-US" sz="2000" spc="-5" dirty="0">
                <a:latin typeface="Times New Roman"/>
                <a:cs typeface="Times New Roman"/>
              </a:rPr>
              <a:t>Other algorithms depend on the nature of the data itself</a:t>
            </a:r>
          </a:p>
          <a:p>
            <a:pPr lvl="1"/>
            <a:r>
              <a:rPr lang="en-US" sz="1600" spc="-5" dirty="0">
                <a:latin typeface="Times New Roman"/>
                <a:cs typeface="Times New Roman"/>
              </a:rPr>
              <a:t>Here we seek to know best case, worst case,  average case</a:t>
            </a:r>
          </a:p>
          <a:p>
            <a:endParaRPr lang="en-US" sz="2400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F8E6AF57-ADF0-4DD9-8BC5-CBD2DB47AC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9" b="13568"/>
          <a:stretch/>
        </p:blipFill>
        <p:spPr>
          <a:xfrm>
            <a:off x="2492586" y="2468880"/>
            <a:ext cx="6192510" cy="393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89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E5FE02B-8D58-5444-A4A9-668B1DDE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6565"/>
            <a:ext cx="10515600" cy="762635"/>
          </a:xfrm>
        </p:spPr>
        <p:txBody>
          <a:bodyPr/>
          <a:lstStyle/>
          <a:p>
            <a:r>
              <a:rPr lang="en-US" dirty="0"/>
              <a:t>Big-Oh Analysis: Why?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C388F13-76A9-4F4D-A80B-ED7559D8E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185"/>
            <a:ext cx="10668990" cy="1015663"/>
          </a:xfrm>
        </p:spPr>
        <p:txBody>
          <a:bodyPr>
            <a:normAutofit/>
          </a:bodyPr>
          <a:lstStyle/>
          <a:p>
            <a:r>
              <a:rPr lang="en-US" dirty="0"/>
              <a:t>We need a tool to analyze code, and we want it to be: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7BA490-A841-294D-877C-F144560A3E39}"/>
              </a:ext>
            </a:extLst>
          </p:cNvPr>
          <p:cNvSpPr txBox="1"/>
          <p:nvPr/>
        </p:nvSpPr>
        <p:spPr>
          <a:xfrm>
            <a:off x="4586068" y="2539849"/>
            <a:ext cx="426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Simple</a:t>
            </a:r>
          </a:p>
          <a:p>
            <a:r>
              <a:rPr lang="en-US" dirty="0"/>
              <a:t>We don’t care about tiny differences in implementation, want the big picture result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643E0-6539-1244-9EF8-31913572C108}"/>
              </a:ext>
            </a:extLst>
          </p:cNvPr>
          <p:cNvSpPr txBox="1"/>
          <p:nvPr/>
        </p:nvSpPr>
        <p:spPr>
          <a:xfrm>
            <a:off x="4586068" y="3793412"/>
            <a:ext cx="426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Mathematically Rigorous</a:t>
            </a:r>
          </a:p>
          <a:p>
            <a:r>
              <a:rPr lang="en-US" dirty="0"/>
              <a:t>Use mathematical functions as a precise, flexible basis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0F88F9-56CA-C84A-9129-DD04123150C0}"/>
              </a:ext>
            </a:extLst>
          </p:cNvPr>
          <p:cNvSpPr txBox="1"/>
          <p:nvPr/>
        </p:nvSpPr>
        <p:spPr>
          <a:xfrm>
            <a:off x="4586068" y="4964393"/>
            <a:ext cx="426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Decisive</a:t>
            </a:r>
          </a:p>
          <a:p>
            <a:r>
              <a:rPr lang="en-US" dirty="0"/>
              <a:t>Produce a clear comparison indicating which code takes “longer”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283071-C8EB-9643-9317-588BE519888E}"/>
              </a:ext>
            </a:extLst>
          </p:cNvPr>
          <p:cNvSpPr/>
          <p:nvPr/>
        </p:nvSpPr>
        <p:spPr>
          <a:xfrm>
            <a:off x="3604648" y="2666362"/>
            <a:ext cx="762636" cy="762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ontserrat" pitchFamily="2" charset="77"/>
              </a:rPr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137F388-ECAD-F849-A758-A4FB1826080F}"/>
              </a:ext>
            </a:extLst>
          </p:cNvPr>
          <p:cNvSpPr/>
          <p:nvPr/>
        </p:nvSpPr>
        <p:spPr>
          <a:xfrm>
            <a:off x="3604648" y="3890620"/>
            <a:ext cx="762636" cy="762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ontserrat" pitchFamily="2" charset="77"/>
              </a:rPr>
              <a:t>B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8A84DDB-35A6-6447-A394-807E63642A39}"/>
              </a:ext>
            </a:extLst>
          </p:cNvPr>
          <p:cNvSpPr/>
          <p:nvPr/>
        </p:nvSpPr>
        <p:spPr>
          <a:xfrm>
            <a:off x="3604648" y="5114878"/>
            <a:ext cx="762636" cy="762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ontserrat" pitchFamily="2" charset="77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630262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Arrow 10">
            <a:extLst>
              <a:ext uri="{FF2B5EF4-FFF2-40B4-BE49-F238E27FC236}">
                <a16:creationId xmlns:a16="http://schemas.microsoft.com/office/drawing/2014/main" id="{C4AC215D-18F1-A942-B946-18A10F551C01}"/>
              </a:ext>
            </a:extLst>
          </p:cNvPr>
          <p:cNvSpPr/>
          <p:nvPr/>
        </p:nvSpPr>
        <p:spPr>
          <a:xfrm>
            <a:off x="3443844" y="2411739"/>
            <a:ext cx="5474525" cy="521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1AB02-55A7-7C42-8614-731D16A10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Big-Oh Analysis: ... How?!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D53AC-EABE-B248-A427-018678DE1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4532" y="4789714"/>
            <a:ext cx="10882745" cy="169817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general patterns: “O(1) constant is no loops, O(n) is one loop, O(n</a:t>
            </a:r>
            <a:r>
              <a:rPr lang="en-US" baseline="30000" dirty="0"/>
              <a:t>2</a:t>
            </a:r>
            <a:r>
              <a:rPr lang="en-US" dirty="0"/>
              <a:t>) is nested loops”</a:t>
            </a:r>
          </a:p>
          <a:p>
            <a:pPr lvl="1"/>
            <a:r>
              <a:rPr lang="en-US" dirty="0"/>
              <a:t>This is still useful!</a:t>
            </a:r>
          </a:p>
          <a:p>
            <a:pPr lvl="1"/>
            <a:r>
              <a:rPr lang="en-US" dirty="0"/>
              <a:t>But in the future algorithm courses, you’ll go much more in depth: you will learn more about </a:t>
            </a:r>
            <a:r>
              <a:rPr lang="en-US" i="1" dirty="0"/>
              <a:t>why</a:t>
            </a:r>
            <a:r>
              <a:rPr lang="en-US" dirty="0"/>
              <a:t>, and how to handle more complex cases when they arise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1089DF-8AA1-EC44-99BD-4E9CC5CF1BD1}"/>
              </a:ext>
            </a:extLst>
          </p:cNvPr>
          <p:cNvSpPr/>
          <p:nvPr/>
        </p:nvSpPr>
        <p:spPr>
          <a:xfrm>
            <a:off x="1193959" y="2016652"/>
            <a:ext cx="1878856" cy="11057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pc="100" dirty="0"/>
              <a:t>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56A213-8C04-8046-8417-4424A06BB46A}"/>
              </a:ext>
            </a:extLst>
          </p:cNvPr>
          <p:cNvSpPr/>
          <p:nvPr/>
        </p:nvSpPr>
        <p:spPr>
          <a:xfrm>
            <a:off x="9119185" y="2011989"/>
            <a:ext cx="1878856" cy="11057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pc="100" dirty="0"/>
              <a:t>BIG-OH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82FCF7F9-9B6A-8342-9E5D-A7D8BBC19BA5}"/>
              </a:ext>
            </a:extLst>
          </p:cNvPr>
          <p:cNvSpPr/>
          <p:nvPr/>
        </p:nvSpPr>
        <p:spPr>
          <a:xfrm>
            <a:off x="4421209" y="1434004"/>
            <a:ext cx="3349582" cy="243147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49E531-37C5-1D4F-BD52-CD1A0A099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862" y="1998231"/>
            <a:ext cx="2376086" cy="13353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91EDD0-E2AB-1B45-82E9-2574E72CCB04}"/>
              </a:ext>
            </a:extLst>
          </p:cNvPr>
          <p:cNvSpPr txBox="1"/>
          <p:nvPr/>
        </p:nvSpPr>
        <p:spPr>
          <a:xfrm>
            <a:off x="638426" y="3341418"/>
            <a:ext cx="298992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&lt; n;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a[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 = 1;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b[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] = 2;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2E2044-2AE8-7E42-8DCF-2B0B1745A9DC}"/>
              </a:ext>
            </a:extLst>
          </p:cNvPr>
          <p:cNvSpPr txBox="1"/>
          <p:nvPr/>
        </p:nvSpPr>
        <p:spPr>
          <a:xfrm>
            <a:off x="9735447" y="323575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O(n)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E3C30C-3C04-B04C-9BA2-8C12EC9AF78D}"/>
              </a:ext>
            </a:extLst>
          </p:cNvPr>
          <p:cNvSpPr txBox="1"/>
          <p:nvPr/>
        </p:nvSpPr>
        <p:spPr>
          <a:xfrm>
            <a:off x="6256444" y="2276095"/>
            <a:ext cx="15143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b="1" dirty="0">
                <a:ln w="76200">
                  <a:solidFill>
                    <a:schemeClr val="bg1"/>
                  </a:solidFill>
                </a:ln>
                <a:solidFill>
                  <a:schemeClr val="accent6"/>
                </a:solidFill>
                <a:latin typeface="Helvetica" pitchFamily="2" charset="0"/>
                <a:ea typeface="Source Sans Pro" panose="020F0502020204030204" pitchFamily="34" charset="0"/>
                <a:cs typeface="Courier New" panose="02070309020205020404" pitchFamily="49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75128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4649408-0E08-0443-8691-90E29B9CB252}"/>
              </a:ext>
            </a:extLst>
          </p:cNvPr>
          <p:cNvSpPr/>
          <p:nvPr/>
        </p:nvSpPr>
        <p:spPr>
          <a:xfrm>
            <a:off x="9750282" y="1916034"/>
            <a:ext cx="1700153" cy="11057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pc="100" dirty="0"/>
              <a:t>COMPLEXITY</a:t>
            </a:r>
          </a:p>
          <a:p>
            <a:pPr algn="ctr"/>
            <a:r>
              <a:rPr lang="en-US" b="1" spc="100" dirty="0"/>
              <a:t>CLASS</a:t>
            </a:r>
            <a:endParaRPr lang="en-US" dirty="0"/>
          </a:p>
        </p:txBody>
      </p:sp>
      <p:sp>
        <p:nvSpPr>
          <p:cNvPr id="30" name="Collate 29">
            <a:extLst>
              <a:ext uri="{FF2B5EF4-FFF2-40B4-BE49-F238E27FC236}">
                <a16:creationId xmlns:a16="http://schemas.microsoft.com/office/drawing/2014/main" id="{D2D6C93C-92C9-F24E-AA24-FA785AE42FDF}"/>
              </a:ext>
            </a:extLst>
          </p:cNvPr>
          <p:cNvSpPr/>
          <p:nvPr/>
        </p:nvSpPr>
        <p:spPr>
          <a:xfrm>
            <a:off x="9472751" y="2276767"/>
            <a:ext cx="532515" cy="385780"/>
          </a:xfrm>
          <a:prstGeom prst="flowChartCol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63A5C8-E7D6-FC43-9ED1-CEFE3552D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Overview: Algorithmic Analysis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53C05369-3360-1F48-B60B-EC6A5079FDF2}"/>
              </a:ext>
            </a:extLst>
          </p:cNvPr>
          <p:cNvSpPr/>
          <p:nvPr/>
        </p:nvSpPr>
        <p:spPr>
          <a:xfrm rot="5400000">
            <a:off x="9415387" y="2327652"/>
            <a:ext cx="385780" cy="284010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169856-9864-0449-AA08-9105289F3F9B}"/>
              </a:ext>
            </a:extLst>
          </p:cNvPr>
          <p:cNvSpPr/>
          <p:nvPr/>
        </p:nvSpPr>
        <p:spPr>
          <a:xfrm>
            <a:off x="1998245" y="1916034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82798E-5086-F748-A52E-9DA207D94EC2}"/>
              </a:ext>
            </a:extLst>
          </p:cNvPr>
          <p:cNvSpPr/>
          <p:nvPr/>
        </p:nvSpPr>
        <p:spPr>
          <a:xfrm>
            <a:off x="1998245" y="2656060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1B631-DE8F-6E4C-AA7B-D35BB4AAAA86}"/>
              </a:ext>
            </a:extLst>
          </p:cNvPr>
          <p:cNvSpPr/>
          <p:nvPr/>
        </p:nvSpPr>
        <p:spPr>
          <a:xfrm>
            <a:off x="2364005" y="1916034"/>
            <a:ext cx="2455665" cy="11057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7A55AB-26E9-904A-A789-BD7A5816277F}"/>
              </a:ext>
            </a:extLst>
          </p:cNvPr>
          <p:cNvSpPr/>
          <p:nvPr/>
        </p:nvSpPr>
        <p:spPr>
          <a:xfrm>
            <a:off x="6438073" y="1916034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BB009B-C7CD-4341-8AFD-D1B0983D81A5}"/>
              </a:ext>
            </a:extLst>
          </p:cNvPr>
          <p:cNvSpPr/>
          <p:nvPr/>
        </p:nvSpPr>
        <p:spPr>
          <a:xfrm>
            <a:off x="6438073" y="2656060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AD3F97-FCCC-4C42-9659-5AFE23B76DA2}"/>
              </a:ext>
            </a:extLst>
          </p:cNvPr>
          <p:cNvSpPr/>
          <p:nvPr/>
        </p:nvSpPr>
        <p:spPr>
          <a:xfrm>
            <a:off x="6803833" y="1916034"/>
            <a:ext cx="2668772" cy="11057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ored Data 14">
            <a:extLst>
              <a:ext uri="{FF2B5EF4-FFF2-40B4-BE49-F238E27FC236}">
                <a16:creationId xmlns:a16="http://schemas.microsoft.com/office/drawing/2014/main" id="{9CF23554-C3F0-E44C-8A90-E29C3253F4A4}"/>
              </a:ext>
            </a:extLst>
          </p:cNvPr>
          <p:cNvSpPr/>
          <p:nvPr/>
        </p:nvSpPr>
        <p:spPr>
          <a:xfrm flipH="1">
            <a:off x="6090047" y="2287462"/>
            <a:ext cx="1061359" cy="357006"/>
          </a:xfrm>
          <a:prstGeom prst="flowChartOnlineStorag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ored Data 15">
            <a:extLst>
              <a:ext uri="{FF2B5EF4-FFF2-40B4-BE49-F238E27FC236}">
                <a16:creationId xmlns:a16="http://schemas.microsoft.com/office/drawing/2014/main" id="{1DD94CC4-F77F-ED44-8EC3-5C3139A537A0}"/>
              </a:ext>
            </a:extLst>
          </p:cNvPr>
          <p:cNvSpPr/>
          <p:nvPr/>
        </p:nvSpPr>
        <p:spPr>
          <a:xfrm flipH="1">
            <a:off x="4163056" y="2281794"/>
            <a:ext cx="965902" cy="381164"/>
          </a:xfrm>
          <a:prstGeom prst="flowChartOnlineStorag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ored Data 18">
            <a:extLst>
              <a:ext uri="{FF2B5EF4-FFF2-40B4-BE49-F238E27FC236}">
                <a16:creationId xmlns:a16="http://schemas.microsoft.com/office/drawing/2014/main" id="{589ED1B5-2D5D-DE46-A828-5E02A235288D}"/>
              </a:ext>
            </a:extLst>
          </p:cNvPr>
          <p:cNvSpPr/>
          <p:nvPr/>
        </p:nvSpPr>
        <p:spPr>
          <a:xfrm flipH="1">
            <a:off x="4944585" y="2279349"/>
            <a:ext cx="1119941" cy="376711"/>
          </a:xfrm>
          <a:prstGeom prst="flowChartOnlineStorag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66BA0B-4CCB-D248-9E85-016283C292CF}"/>
              </a:ext>
            </a:extLst>
          </p:cNvPr>
          <p:cNvSpPr/>
          <p:nvPr/>
        </p:nvSpPr>
        <p:spPr>
          <a:xfrm>
            <a:off x="4814701" y="1914812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0B043A-0A3D-9144-9696-7F8CB110A12F}"/>
              </a:ext>
            </a:extLst>
          </p:cNvPr>
          <p:cNvSpPr/>
          <p:nvPr/>
        </p:nvSpPr>
        <p:spPr>
          <a:xfrm>
            <a:off x="4814701" y="265606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BF125C-7743-7941-A5FC-55000EFFE183}"/>
              </a:ext>
            </a:extLst>
          </p:cNvPr>
          <p:cNvSpPr/>
          <p:nvPr/>
        </p:nvSpPr>
        <p:spPr>
          <a:xfrm>
            <a:off x="881145" y="1916034"/>
            <a:ext cx="1121652" cy="11057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100" dirty="0"/>
              <a:t>CODE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E33A29-0B96-6C4C-8C27-83D37F4780AB}"/>
              </a:ext>
            </a:extLst>
          </p:cNvPr>
          <p:cNvSpPr/>
          <p:nvPr/>
        </p:nvSpPr>
        <p:spPr>
          <a:xfrm>
            <a:off x="1949073" y="2265740"/>
            <a:ext cx="418989" cy="3968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5A6D7-25D9-4D41-9BF6-DDF6859EBC32}"/>
              </a:ext>
            </a:extLst>
          </p:cNvPr>
          <p:cNvSpPr/>
          <p:nvPr/>
        </p:nvSpPr>
        <p:spPr>
          <a:xfrm>
            <a:off x="9472605" y="1918294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6F86B1-1CC6-434A-A40C-93B3EFAC1CB3}"/>
              </a:ext>
            </a:extLst>
          </p:cNvPr>
          <p:cNvSpPr/>
          <p:nvPr/>
        </p:nvSpPr>
        <p:spPr>
          <a:xfrm>
            <a:off x="9472605" y="2657112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FF2AAE-D706-CF4E-913C-AE2F8F798DCD}"/>
              </a:ext>
            </a:extLst>
          </p:cNvPr>
          <p:cNvSpPr/>
          <p:nvPr/>
        </p:nvSpPr>
        <p:spPr>
          <a:xfrm>
            <a:off x="514885" y="1916034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EDE289-97F5-AF44-B750-3799E7EC1335}"/>
              </a:ext>
            </a:extLst>
          </p:cNvPr>
          <p:cNvSpPr/>
          <p:nvPr/>
        </p:nvSpPr>
        <p:spPr>
          <a:xfrm>
            <a:off x="514884" y="265606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9DFE4A1B-6A63-D74A-AD5F-A3E7129026E0}"/>
              </a:ext>
            </a:extLst>
          </p:cNvPr>
          <p:cNvSpPr/>
          <p:nvPr/>
        </p:nvSpPr>
        <p:spPr>
          <a:xfrm rot="5400000">
            <a:off x="11421174" y="2295002"/>
            <a:ext cx="424282" cy="36576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B9F1C74-E2BC-274C-96BD-7D22BA7A58AA}"/>
              </a:ext>
            </a:extLst>
          </p:cNvPr>
          <p:cNvSpPr/>
          <p:nvPr/>
        </p:nvSpPr>
        <p:spPr>
          <a:xfrm>
            <a:off x="2587093" y="2058122"/>
            <a:ext cx="2044962" cy="792969"/>
          </a:xfrm>
          <a:prstGeom prst="rightArrow">
            <a:avLst/>
          </a:prstGeom>
          <a:solidFill>
            <a:srgbClr val="BAC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DAD604-FE2A-954A-95A0-ECCB93712093}"/>
              </a:ext>
            </a:extLst>
          </p:cNvPr>
          <p:cNvSpPr txBox="1"/>
          <p:nvPr/>
        </p:nvSpPr>
        <p:spPr>
          <a:xfrm>
            <a:off x="2737879" y="2293216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Code Modeling</a:t>
            </a:r>
          </a:p>
        </p:txBody>
      </p:sp>
      <p:sp>
        <p:nvSpPr>
          <p:cNvPr id="37" name="Stored Data 36">
            <a:extLst>
              <a:ext uri="{FF2B5EF4-FFF2-40B4-BE49-F238E27FC236}">
                <a16:creationId xmlns:a16="http://schemas.microsoft.com/office/drawing/2014/main" id="{6B5126C9-3EF6-A243-B242-A270E1F03E4D}"/>
              </a:ext>
            </a:extLst>
          </p:cNvPr>
          <p:cNvSpPr/>
          <p:nvPr/>
        </p:nvSpPr>
        <p:spPr>
          <a:xfrm flipH="1">
            <a:off x="5677559" y="2276767"/>
            <a:ext cx="1119941" cy="376711"/>
          </a:xfrm>
          <a:prstGeom prst="flowChartOnlineStorag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DF46E1-F435-484E-B308-70DE53064249}"/>
              </a:ext>
            </a:extLst>
          </p:cNvPr>
          <p:cNvSpPr/>
          <p:nvPr/>
        </p:nvSpPr>
        <p:spPr>
          <a:xfrm>
            <a:off x="5176839" y="1916034"/>
            <a:ext cx="1662037" cy="11057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pc="100" dirty="0"/>
              <a:t>RUNTIME</a:t>
            </a:r>
          </a:p>
          <a:p>
            <a:pPr algn="ctr"/>
            <a:r>
              <a:rPr lang="en-US" b="1" spc="100" dirty="0"/>
              <a:t>FUNCTION</a:t>
            </a:r>
          </a:p>
        </p:txBody>
      </p:sp>
      <p:sp>
        <p:nvSpPr>
          <p:cNvPr id="41" name="Stored Data 40">
            <a:extLst>
              <a:ext uri="{FF2B5EF4-FFF2-40B4-BE49-F238E27FC236}">
                <a16:creationId xmlns:a16="http://schemas.microsoft.com/office/drawing/2014/main" id="{D142CE3E-F8D3-824F-A970-EFE74F4A96D9}"/>
              </a:ext>
            </a:extLst>
          </p:cNvPr>
          <p:cNvSpPr/>
          <p:nvPr/>
        </p:nvSpPr>
        <p:spPr>
          <a:xfrm flipH="1">
            <a:off x="6961995" y="2282492"/>
            <a:ext cx="1119941" cy="376711"/>
          </a:xfrm>
          <a:prstGeom prst="flowChartOnlineStorag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5C320C74-33E5-A14D-8E59-882CF27AC535}"/>
              </a:ext>
            </a:extLst>
          </p:cNvPr>
          <p:cNvSpPr/>
          <p:nvPr/>
        </p:nvSpPr>
        <p:spPr>
          <a:xfrm>
            <a:off x="7239672" y="2074362"/>
            <a:ext cx="2191558" cy="792969"/>
          </a:xfrm>
          <a:prstGeom prst="rightArrow">
            <a:avLst/>
          </a:prstGeom>
          <a:solidFill>
            <a:srgbClr val="BAC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E1F694-02F0-D54F-B682-3F060FF66492}"/>
              </a:ext>
            </a:extLst>
          </p:cNvPr>
          <p:cNvSpPr txBox="1"/>
          <p:nvPr/>
        </p:nvSpPr>
        <p:spPr>
          <a:xfrm>
            <a:off x="7251439" y="2293216"/>
            <a:ext cx="209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Asymptotic Analysis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4A5057E7-F4AA-9247-9BD4-E6588BB85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804" y="4703263"/>
            <a:ext cx="11440391" cy="169817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Algorithmic Analysis</a:t>
            </a:r>
            <a:r>
              <a:rPr lang="en-US" dirty="0"/>
              <a:t>: The overall process of characterizing code with a complexity class, consisting of:</a:t>
            </a:r>
          </a:p>
          <a:p>
            <a:pPr lvl="1"/>
            <a:r>
              <a:rPr lang="en-US" b="1" dirty="0">
                <a:solidFill>
                  <a:schemeClr val="accent3"/>
                </a:solidFill>
              </a:rPr>
              <a:t>Code Modeling</a:t>
            </a:r>
            <a:r>
              <a:rPr lang="en-US" dirty="0"/>
              <a:t>: Code </a:t>
            </a:r>
            <a:r>
              <a:rPr lang="en-US" dirty="0">
                <a:sym typeface="Wingdings" pitchFamily="2" charset="2"/>
              </a:rPr>
              <a:t> Function describing code’s runtime</a:t>
            </a:r>
          </a:p>
          <a:p>
            <a:pPr lvl="1"/>
            <a:r>
              <a:rPr lang="en-US" b="1" dirty="0">
                <a:solidFill>
                  <a:schemeClr val="accent3"/>
                </a:solidFill>
                <a:sym typeface="Wingdings" pitchFamily="2" charset="2"/>
              </a:rPr>
              <a:t>Asymptotic Analysis</a:t>
            </a:r>
            <a:r>
              <a:rPr lang="en-US" dirty="0">
                <a:sym typeface="Wingdings" pitchFamily="2" charset="2"/>
              </a:rPr>
              <a:t>: Function  Complexity class describing asymptotic behavior</a:t>
            </a:r>
            <a:endParaRPr lang="en-US" dirty="0"/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C0D1EA9A-F561-EC4C-B1B9-3547978E6D51}"/>
              </a:ext>
            </a:extLst>
          </p:cNvPr>
          <p:cNvSpPr/>
          <p:nvPr/>
        </p:nvSpPr>
        <p:spPr>
          <a:xfrm rot="16200000">
            <a:off x="5927058" y="-807051"/>
            <a:ext cx="124201" cy="10435884"/>
          </a:xfrm>
          <a:prstGeom prst="leftBracket">
            <a:avLst>
              <a:gd name="adj" fmla="val 99903"/>
            </a:avLst>
          </a:prstGeom>
          <a:ln w="57150">
            <a:solidFill>
              <a:schemeClr val="accent3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C4719ED-2C5C-8242-AE5A-03665FA20A82}"/>
              </a:ext>
            </a:extLst>
          </p:cNvPr>
          <p:cNvCxnSpPr>
            <a:cxnSpLocks/>
          </p:cNvCxnSpPr>
          <p:nvPr/>
        </p:nvCxnSpPr>
        <p:spPr>
          <a:xfrm flipV="1">
            <a:off x="2254577" y="4472992"/>
            <a:ext cx="0" cy="230272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A55479C-6E04-0C48-B0B5-5FEB1A57286B}"/>
              </a:ext>
            </a:extLst>
          </p:cNvPr>
          <p:cNvSpPr txBox="1"/>
          <p:nvPr/>
        </p:nvSpPr>
        <p:spPr>
          <a:xfrm>
            <a:off x="473069" y="3099639"/>
            <a:ext cx="2669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 n;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a[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 = 1;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b[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 = 2;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98F505-7CC0-3D44-8ABE-AC225970D12D}"/>
              </a:ext>
            </a:extLst>
          </p:cNvPr>
          <p:cNvSpPr txBox="1"/>
          <p:nvPr/>
        </p:nvSpPr>
        <p:spPr>
          <a:xfrm>
            <a:off x="10242165" y="3110906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O(n)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A0C671-77E3-5141-9B47-1DBEFDD1B9DA}"/>
              </a:ext>
            </a:extLst>
          </p:cNvPr>
          <p:cNvSpPr txBox="1"/>
          <p:nvPr/>
        </p:nvSpPr>
        <p:spPr>
          <a:xfrm>
            <a:off x="5673869" y="3110906"/>
            <a:ext cx="1236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f(n) = 2n</a:t>
            </a:r>
          </a:p>
        </p:txBody>
      </p:sp>
    </p:spTree>
    <p:extLst>
      <p:ext uri="{BB962C8B-B14F-4D97-AF65-F5344CB8AC3E}">
        <p14:creationId xmlns:p14="http://schemas.microsoft.com/office/powerpoint/2010/main" val="608455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612C2-88CE-6A4F-BF3B-5DA3978B7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Talking About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3DBD3-4D37-294E-ADE1-28ED7BA54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Cost Model</a:t>
            </a:r>
            <a:r>
              <a:rPr lang="en-US" dirty="0"/>
              <a:t>: An analysis mindset to express the resource whose growth rate is being measured</a:t>
            </a:r>
          </a:p>
          <a:p>
            <a:r>
              <a:rPr lang="en-US" dirty="0"/>
              <a:t>For simplicity, we’ll discuss everything in terms of runtime today</a:t>
            </a:r>
          </a:p>
          <a:p>
            <a:pPr lvl="1"/>
            <a:r>
              <a:rPr lang="en-US" dirty="0"/>
              <a:t>But other cost models exist! For example, storage space is common</a:t>
            </a:r>
          </a:p>
          <a:p>
            <a:pPr lvl="1"/>
            <a:endParaRPr lang="en-US" dirty="0"/>
          </a:p>
          <a:p>
            <a:r>
              <a:rPr lang="en-US" dirty="0"/>
              <a:t>This topic has a lot of details/relationships between concepts</a:t>
            </a:r>
          </a:p>
          <a:p>
            <a:pPr lvl="1"/>
            <a:r>
              <a:rPr lang="en-US" dirty="0"/>
              <a:t>We’ll try to introduce things one at a time, but might take until next week for a “full”/satisfying picture to emerge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906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1BA32-D47B-994D-B2DF-3FD5E8950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operation?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524B2-DA70-1E49-8524-A8EAFD41A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5808"/>
            <a:ext cx="10515600" cy="1083835"/>
          </a:xfrm>
        </p:spPr>
        <p:txBody>
          <a:bodyPr/>
          <a:lstStyle/>
          <a:p>
            <a:r>
              <a:rPr lang="en-US" dirty="0"/>
              <a:t>We don’t know exact runtime of every operation, but for now let’s try simplifying assumption: all basic operations take the same time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B5D79-A1FD-D743-8F71-7F1B3DEC354A}"/>
              </a:ext>
            </a:extLst>
          </p:cNvPr>
          <p:cNvSpPr txBox="1">
            <a:spLocks/>
          </p:cNvSpPr>
          <p:nvPr/>
        </p:nvSpPr>
        <p:spPr>
          <a:xfrm>
            <a:off x="838200" y="2536250"/>
            <a:ext cx="3975296" cy="3329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Basics:</a:t>
            </a:r>
          </a:p>
          <a:p>
            <a:pPr lvl="1"/>
            <a:r>
              <a:rPr lang="en-US" dirty="0"/>
              <a:t>+, -, /, *, %, ==</a:t>
            </a:r>
          </a:p>
          <a:p>
            <a:pPr lvl="1"/>
            <a:r>
              <a:rPr lang="en-US" dirty="0"/>
              <a:t>Assignment</a:t>
            </a:r>
          </a:p>
          <a:p>
            <a:pPr lvl="1"/>
            <a:r>
              <a:rPr lang="en-US" dirty="0"/>
              <a:t>Returning</a:t>
            </a:r>
          </a:p>
          <a:p>
            <a:pPr lvl="1"/>
            <a:r>
              <a:rPr lang="en-US" dirty="0"/>
              <a:t>Variable/array access</a:t>
            </a:r>
          </a:p>
          <a:p>
            <a:pPr lvl="1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90CAC8-111A-4448-AA32-31227980E112}"/>
              </a:ext>
            </a:extLst>
          </p:cNvPr>
          <p:cNvSpPr txBox="1">
            <a:spLocks/>
          </p:cNvSpPr>
          <p:nvPr/>
        </p:nvSpPr>
        <p:spPr>
          <a:xfrm>
            <a:off x="5025684" y="2536250"/>
            <a:ext cx="6328116" cy="38651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Function Calls</a:t>
            </a:r>
          </a:p>
          <a:p>
            <a:pPr lvl="1"/>
            <a:r>
              <a:rPr lang="en-US" dirty="0"/>
              <a:t>Total runtime in body</a:t>
            </a:r>
          </a:p>
          <a:p>
            <a:pPr lvl="1"/>
            <a:r>
              <a:rPr lang="en-US" dirty="0"/>
              <a:t>Remember: new calls a function (constructor)</a:t>
            </a:r>
          </a:p>
          <a:p>
            <a:r>
              <a:rPr lang="en-US" dirty="0"/>
              <a:t>Conditionals</a:t>
            </a:r>
          </a:p>
          <a:p>
            <a:pPr lvl="1"/>
            <a:r>
              <a:rPr lang="en-US" dirty="0"/>
              <a:t>Test + time for the followed branch</a:t>
            </a:r>
          </a:p>
          <a:p>
            <a:pPr lvl="2"/>
            <a:r>
              <a:rPr lang="en-US" dirty="0"/>
              <a:t>Learn how to reason about branch</a:t>
            </a:r>
          </a:p>
          <a:p>
            <a:r>
              <a:rPr lang="en-US" dirty="0"/>
              <a:t>Loops</a:t>
            </a:r>
          </a:p>
          <a:p>
            <a:pPr lvl="1"/>
            <a:r>
              <a:rPr lang="en-US" dirty="0"/>
              <a:t>Number of iterations * total runtime in condition and body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01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1C01E-8D07-F444-A5A6-4CC29AE0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Modeling Example 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28E2E-DF4F-1E42-B3EE-D8D572B43EC7}"/>
              </a:ext>
            </a:extLst>
          </p:cNvPr>
          <p:cNvSpPr/>
          <p:nvPr/>
        </p:nvSpPr>
        <p:spPr>
          <a:xfrm>
            <a:off x="838200" y="2051932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public void method1(int n) 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int sum = 0;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&lt; n) 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sum = sum + 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 3);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return sum;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0A88B1C-29C3-7744-9A0A-3090DB4B44FF}"/>
              </a:ext>
            </a:extLst>
          </p:cNvPr>
          <p:cNvSpPr/>
          <p:nvPr/>
        </p:nvSpPr>
        <p:spPr>
          <a:xfrm>
            <a:off x="3805499" y="2508079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E55E513-A509-F541-8079-36C8E377323C}"/>
              </a:ext>
            </a:extLst>
          </p:cNvPr>
          <p:cNvSpPr/>
          <p:nvPr/>
        </p:nvSpPr>
        <p:spPr>
          <a:xfrm>
            <a:off x="3548610" y="2870150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7CEE9B4-C5FC-374B-AC78-D27605A10652}"/>
              </a:ext>
            </a:extLst>
          </p:cNvPr>
          <p:cNvSpPr/>
          <p:nvPr/>
        </p:nvSpPr>
        <p:spPr>
          <a:xfrm>
            <a:off x="4446507" y="3248122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E1121C2-6D77-9841-95A6-302F08C360FC}"/>
              </a:ext>
            </a:extLst>
          </p:cNvPr>
          <p:cNvSpPr/>
          <p:nvPr/>
        </p:nvSpPr>
        <p:spPr>
          <a:xfrm>
            <a:off x="5775397" y="3608069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366844D-7B50-4C43-AF70-12EA9930C23B}"/>
              </a:ext>
            </a:extLst>
          </p:cNvPr>
          <p:cNvSpPr/>
          <p:nvPr/>
        </p:nvSpPr>
        <p:spPr>
          <a:xfrm>
            <a:off x="4148849" y="3988165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+2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EA10F5-8288-484F-B39A-D6F62EB36656}"/>
              </a:ext>
            </a:extLst>
          </p:cNvPr>
          <p:cNvSpPr/>
          <p:nvPr/>
        </p:nvSpPr>
        <p:spPr>
          <a:xfrm>
            <a:off x="3628282" y="4698166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FDC0E0C-7CFB-8747-AF52-2FC683B9360C}"/>
              </a:ext>
            </a:extLst>
          </p:cNvPr>
          <p:cNvSpPr/>
          <p:nvPr/>
        </p:nvSpPr>
        <p:spPr>
          <a:xfrm>
            <a:off x="6463905" y="3248122"/>
            <a:ext cx="276794" cy="1224487"/>
          </a:xfrm>
          <a:prstGeom prst="rightBrace">
            <a:avLst>
              <a:gd name="adj1" fmla="val 56789"/>
              <a:gd name="adj2" fmla="val 50000"/>
            </a:avLst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83F6294-1B20-EC43-B93D-886C3B3701DD}"/>
              </a:ext>
            </a:extLst>
          </p:cNvPr>
          <p:cNvSpPr/>
          <p:nvPr/>
        </p:nvSpPr>
        <p:spPr>
          <a:xfrm>
            <a:off x="6908929" y="3684119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+6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306865D-1791-BB41-9846-7707230CDC62}"/>
              </a:ext>
            </a:extLst>
          </p:cNvPr>
          <p:cNvGrpSpPr/>
          <p:nvPr/>
        </p:nvGrpSpPr>
        <p:grpSpPr>
          <a:xfrm>
            <a:off x="7574669" y="3536256"/>
            <a:ext cx="552870" cy="552870"/>
            <a:chOff x="7574669" y="3536256"/>
            <a:chExt cx="552870" cy="55287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E80EB0F-F038-4644-8C65-CA9C6C249EFF}"/>
                </a:ext>
              </a:extLst>
            </p:cNvPr>
            <p:cNvSpPr/>
            <p:nvPr/>
          </p:nvSpPr>
          <p:spPr>
            <a:xfrm>
              <a:off x="7574669" y="3536256"/>
              <a:ext cx="552870" cy="552870"/>
            </a:xfrm>
            <a:prstGeom prst="ellipse">
              <a:avLst/>
            </a:prstGeom>
            <a:solidFill>
              <a:srgbClr val="6DB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C190BFA-AE08-6B4F-8120-E919A3A34F7C}"/>
                </a:ext>
              </a:extLst>
            </p:cNvPr>
            <p:cNvSpPr txBox="1"/>
            <p:nvPr/>
          </p:nvSpPr>
          <p:spPr>
            <a:xfrm>
              <a:off x="7639474" y="3628025"/>
              <a:ext cx="423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*n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40B06F0-B753-8E40-9142-E7CBCA7F2B2A}"/>
              </a:ext>
            </a:extLst>
          </p:cNvPr>
          <p:cNvSpPr txBox="1"/>
          <p:nvPr/>
        </p:nvSpPr>
        <p:spPr>
          <a:xfrm>
            <a:off x="7196835" y="3137078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 runs n times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0E4E6F-4756-7440-8630-5DD2F70A1EA1}"/>
              </a:ext>
            </a:extLst>
          </p:cNvPr>
          <p:cNvSpPr/>
          <p:nvPr/>
        </p:nvSpPr>
        <p:spPr>
          <a:xfrm>
            <a:off x="9313075" y="5186107"/>
            <a:ext cx="2208551" cy="1150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f(n) = 6n + 3</a:t>
            </a:r>
          </a:p>
        </p:txBody>
      </p:sp>
    </p:spTree>
    <p:extLst>
      <p:ext uri="{BB962C8B-B14F-4D97-AF65-F5344CB8AC3E}">
        <p14:creationId xmlns:p14="http://schemas.microsoft.com/office/powerpoint/2010/main" val="196404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  <p:bldP spid="16" grpId="0" animBg="1"/>
      <p:bldP spid="19" grpId="0"/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5D68DD-E447-974A-902A-4490246A2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A89389-3832-2A47-B93D-363CBD8BC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1"/>
            <a:ext cx="10515600" cy="5172074"/>
          </a:xfrm>
        </p:spPr>
        <p:txBody>
          <a:bodyPr>
            <a:normAutofit/>
          </a:bodyPr>
          <a:lstStyle/>
          <a:p>
            <a:r>
              <a:rPr lang="en-US" dirty="0"/>
              <a:t>HW 01 (Linked List Review) due Thursday 7/16 11:59pm</a:t>
            </a:r>
          </a:p>
        </p:txBody>
      </p:sp>
    </p:spTree>
    <p:extLst>
      <p:ext uri="{BB962C8B-B14F-4D97-AF65-F5344CB8AC3E}">
        <p14:creationId xmlns:p14="http://schemas.microsoft.com/office/powerpoint/2010/main" val="42345967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10BB4-6A91-E74A-8249-1F59B6D11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Modeling Example II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3539BC-3A84-EB48-84CD-92A1B4F3A2F9}"/>
              </a:ext>
            </a:extLst>
          </p:cNvPr>
          <p:cNvSpPr/>
          <p:nvPr/>
        </p:nvSpPr>
        <p:spPr>
          <a:xfrm>
            <a:off x="323298" y="1172009"/>
            <a:ext cx="878548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public void method2(int n) 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int sum = 0;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while 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&lt; n) 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int j = 0;    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while (j &lt; n) 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if (j % 2 == 0) {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// do nothing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sum = sum + (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* 3) + j;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    j = j + 1;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} return sum;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AD6C6CF-C55F-1740-9388-B4B4B94FE51F}"/>
              </a:ext>
            </a:extLst>
          </p:cNvPr>
          <p:cNvSpPr/>
          <p:nvPr/>
        </p:nvSpPr>
        <p:spPr>
          <a:xfrm>
            <a:off x="3262216" y="1635172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1F4DCAD-069C-934A-82B1-5D8C740EFBA6}"/>
              </a:ext>
            </a:extLst>
          </p:cNvPr>
          <p:cNvSpPr/>
          <p:nvPr/>
        </p:nvSpPr>
        <p:spPr>
          <a:xfrm>
            <a:off x="3005327" y="1997243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B389CB-7CC4-E64F-BFE8-1832914D3C36}"/>
              </a:ext>
            </a:extLst>
          </p:cNvPr>
          <p:cNvSpPr/>
          <p:nvPr/>
        </p:nvSpPr>
        <p:spPr>
          <a:xfrm>
            <a:off x="3775993" y="2355190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F877A27-7BE0-6440-B0C6-7477ECAD8056}"/>
              </a:ext>
            </a:extLst>
          </p:cNvPr>
          <p:cNvSpPr/>
          <p:nvPr/>
        </p:nvSpPr>
        <p:spPr>
          <a:xfrm>
            <a:off x="5453704" y="3476002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BEE992C-9C90-FA4E-ABBF-A44C717BDE6D}"/>
              </a:ext>
            </a:extLst>
          </p:cNvPr>
          <p:cNvSpPr/>
          <p:nvPr/>
        </p:nvSpPr>
        <p:spPr>
          <a:xfrm>
            <a:off x="3519104" y="6022570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E886124A-E99A-914F-9C48-7D2A52B0DC99}"/>
              </a:ext>
            </a:extLst>
          </p:cNvPr>
          <p:cNvSpPr/>
          <p:nvPr/>
        </p:nvSpPr>
        <p:spPr>
          <a:xfrm>
            <a:off x="7241599" y="3137078"/>
            <a:ext cx="296533" cy="2198851"/>
          </a:xfrm>
          <a:prstGeom prst="rightBrace">
            <a:avLst>
              <a:gd name="adj1" fmla="val 56789"/>
              <a:gd name="adj2" fmla="val 50000"/>
            </a:avLst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BBD8123-BFD0-A34B-B22C-AD1C55F0D604}"/>
              </a:ext>
            </a:extLst>
          </p:cNvPr>
          <p:cNvSpPr/>
          <p:nvPr/>
        </p:nvSpPr>
        <p:spPr>
          <a:xfrm>
            <a:off x="7690095" y="4084480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+9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F77254-8AD3-0546-A6FF-7D9839C6550F}"/>
              </a:ext>
            </a:extLst>
          </p:cNvPr>
          <p:cNvGrpSpPr/>
          <p:nvPr/>
        </p:nvGrpSpPr>
        <p:grpSpPr>
          <a:xfrm>
            <a:off x="8438680" y="3960068"/>
            <a:ext cx="552870" cy="552870"/>
            <a:chOff x="7574669" y="3536256"/>
            <a:chExt cx="552870" cy="55287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59DECE3-D45E-0643-8086-E7DB8FB79D6E}"/>
                </a:ext>
              </a:extLst>
            </p:cNvPr>
            <p:cNvSpPr/>
            <p:nvPr/>
          </p:nvSpPr>
          <p:spPr>
            <a:xfrm>
              <a:off x="7574669" y="3536256"/>
              <a:ext cx="552870" cy="552870"/>
            </a:xfrm>
            <a:prstGeom prst="ellipse">
              <a:avLst/>
            </a:prstGeom>
            <a:solidFill>
              <a:srgbClr val="6DB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ACDB01-F7CA-5040-952A-51B5B9C0DD9A}"/>
                </a:ext>
              </a:extLst>
            </p:cNvPr>
            <p:cNvSpPr txBox="1"/>
            <p:nvPr/>
          </p:nvSpPr>
          <p:spPr>
            <a:xfrm>
              <a:off x="7639474" y="3628025"/>
              <a:ext cx="423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*n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3018AA1-6650-4643-98A9-995A7DFECFDE}"/>
              </a:ext>
            </a:extLst>
          </p:cNvPr>
          <p:cNvSpPr txBox="1"/>
          <p:nvPr/>
        </p:nvSpPr>
        <p:spPr>
          <a:xfrm>
            <a:off x="7849096" y="3267852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inner loop </a:t>
            </a:r>
          </a:p>
          <a:p>
            <a:r>
              <a:rPr lang="en-US" dirty="0"/>
              <a:t>runs n times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CD81AA-5EDF-FD44-929C-4ED1FF1EF9BF}"/>
              </a:ext>
            </a:extLst>
          </p:cNvPr>
          <p:cNvSpPr/>
          <p:nvPr/>
        </p:nvSpPr>
        <p:spPr>
          <a:xfrm>
            <a:off x="9043525" y="5538906"/>
            <a:ext cx="2898979" cy="1150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f(n) = (9n+3)n + 3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A9A56F3-837F-E649-98DE-F5EEFF37740B}"/>
              </a:ext>
            </a:extLst>
          </p:cNvPr>
          <p:cNvSpPr/>
          <p:nvPr/>
        </p:nvSpPr>
        <p:spPr>
          <a:xfrm>
            <a:off x="3635072" y="2739203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79B99E2-CB99-9B4C-8AB7-C55B8BCF2F43}"/>
              </a:ext>
            </a:extLst>
          </p:cNvPr>
          <p:cNvSpPr/>
          <p:nvPr/>
        </p:nvSpPr>
        <p:spPr>
          <a:xfrm>
            <a:off x="4438042" y="3097134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53CBA054-CC67-6446-AA44-1B9F2540B911}"/>
              </a:ext>
            </a:extLst>
          </p:cNvPr>
          <p:cNvSpPr/>
          <p:nvPr/>
        </p:nvSpPr>
        <p:spPr>
          <a:xfrm>
            <a:off x="4289770" y="4942077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+2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79B364E-4D64-5F4E-B5C8-826DC77312F6}"/>
              </a:ext>
            </a:extLst>
          </p:cNvPr>
          <p:cNvSpPr/>
          <p:nvPr/>
        </p:nvSpPr>
        <p:spPr>
          <a:xfrm>
            <a:off x="3588322" y="5660499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+2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A069F39-BB86-CF43-9958-23BBC27249BE}"/>
              </a:ext>
            </a:extLst>
          </p:cNvPr>
          <p:cNvSpPr/>
          <p:nvPr/>
        </p:nvSpPr>
        <p:spPr>
          <a:xfrm>
            <a:off x="6575859" y="4577510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+4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46ADF08B-284D-1B41-B619-DBCC412B9814}"/>
              </a:ext>
            </a:extLst>
          </p:cNvPr>
          <p:cNvSpPr/>
          <p:nvPr/>
        </p:nvSpPr>
        <p:spPr>
          <a:xfrm>
            <a:off x="9544475" y="2351193"/>
            <a:ext cx="296533" cy="3401425"/>
          </a:xfrm>
          <a:prstGeom prst="rightBrace">
            <a:avLst>
              <a:gd name="adj1" fmla="val 56789"/>
              <a:gd name="adj2" fmla="val 50000"/>
            </a:avLst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3529277-2DA3-B443-8A36-7A106C82A200}"/>
              </a:ext>
            </a:extLst>
          </p:cNvPr>
          <p:cNvSpPr/>
          <p:nvPr/>
        </p:nvSpPr>
        <p:spPr>
          <a:xfrm>
            <a:off x="9986157" y="3903347"/>
            <a:ext cx="100586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9n + 3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14746C6-A95A-9D4D-86C0-1102A70C16FE}"/>
              </a:ext>
            </a:extLst>
          </p:cNvPr>
          <p:cNvGrpSpPr/>
          <p:nvPr/>
        </p:nvGrpSpPr>
        <p:grpSpPr>
          <a:xfrm>
            <a:off x="11219403" y="3782699"/>
            <a:ext cx="552870" cy="552870"/>
            <a:chOff x="7574669" y="3536256"/>
            <a:chExt cx="552870" cy="55287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42D58F-7A65-6F40-8ADB-9EE96640028A}"/>
                </a:ext>
              </a:extLst>
            </p:cNvPr>
            <p:cNvSpPr/>
            <p:nvPr/>
          </p:nvSpPr>
          <p:spPr>
            <a:xfrm>
              <a:off x="7574669" y="3536256"/>
              <a:ext cx="552870" cy="552870"/>
            </a:xfrm>
            <a:prstGeom prst="ellipse">
              <a:avLst/>
            </a:prstGeom>
            <a:solidFill>
              <a:srgbClr val="6DB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3BB1247-7337-034D-BE12-D904122FD08E}"/>
                </a:ext>
              </a:extLst>
            </p:cNvPr>
            <p:cNvSpPr txBox="1"/>
            <p:nvPr/>
          </p:nvSpPr>
          <p:spPr>
            <a:xfrm>
              <a:off x="7639474" y="3628025"/>
              <a:ext cx="423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*n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08BB6FC-134E-D94D-91D3-CF5105D5075B}"/>
              </a:ext>
            </a:extLst>
          </p:cNvPr>
          <p:cNvSpPr txBox="1"/>
          <p:nvPr/>
        </p:nvSpPr>
        <p:spPr>
          <a:xfrm>
            <a:off x="10419793" y="3105834"/>
            <a:ext cx="1599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outer loop</a:t>
            </a:r>
          </a:p>
          <a:p>
            <a:r>
              <a:rPr lang="en-US" dirty="0"/>
              <a:t>runs n times</a:t>
            </a:r>
          </a:p>
        </p:txBody>
      </p:sp>
    </p:spTree>
    <p:extLst>
      <p:ext uri="{BB962C8B-B14F-4D97-AF65-F5344CB8AC3E}">
        <p14:creationId xmlns:p14="http://schemas.microsoft.com/office/powerpoint/2010/main" val="197993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9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0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7" grpId="1" animBg="1"/>
      <p:bldP spid="9" grpId="0" animBg="1"/>
      <p:bldP spid="9" grpId="1" animBg="1"/>
      <p:bldP spid="10" grpId="0" animBg="1"/>
      <p:bldP spid="11" grpId="0" animBg="1"/>
      <p:bldP spid="12" grpId="0" animBg="1"/>
      <p:bldP spid="12" grpId="1" animBg="1"/>
      <p:bldP spid="15" grpId="0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3" grpId="0" animBg="1"/>
      <p:bldP spid="24" grpId="0" animBg="1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26990-DC34-4C6B-BF0C-CE5A535A3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Picturing Efficiency – O(n) vs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8E2FA0D1-91F9-4DC1-9D42-89C59C0995A9}"/>
              </a:ext>
            </a:extLst>
          </p:cNvPr>
          <p:cNvSpPr/>
          <p:nvPr/>
        </p:nvSpPr>
        <p:spPr>
          <a:xfrm>
            <a:off x="838200" y="1446647"/>
            <a:ext cx="3561080" cy="1418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DB391B19-AAA4-4BF4-968C-17AB84599587}"/>
              </a:ext>
            </a:extLst>
          </p:cNvPr>
          <p:cNvSpPr/>
          <p:nvPr/>
        </p:nvSpPr>
        <p:spPr>
          <a:xfrm>
            <a:off x="769619" y="3092568"/>
            <a:ext cx="4279901" cy="34504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EA5F3DEA-3FB5-42E1-A87C-B45F5902A1C7}"/>
              </a:ext>
            </a:extLst>
          </p:cNvPr>
          <p:cNvSpPr/>
          <p:nvPr/>
        </p:nvSpPr>
        <p:spPr>
          <a:xfrm>
            <a:off x="6171374" y="1501375"/>
            <a:ext cx="4963986" cy="43057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6373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67BFF-6535-9045-B30E-4396FCC7B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28081F-3AF1-F349-969E-4CF69B22E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0"/>
            <a:ext cx="10515600" cy="1604963"/>
          </a:xfrm>
        </p:spPr>
        <p:txBody>
          <a:bodyPr>
            <a:normAutofit/>
          </a:bodyPr>
          <a:lstStyle/>
          <a:p>
            <a:r>
              <a:rPr lang="en-US" dirty="0"/>
              <a:t>We just turned a piece of code into a function!</a:t>
            </a:r>
          </a:p>
          <a:p>
            <a:pPr lvl="1"/>
            <a:r>
              <a:rPr lang="en-US" dirty="0"/>
              <a:t>We’ll look at better alternatives for code modeling later</a:t>
            </a:r>
          </a:p>
          <a:p>
            <a:r>
              <a:rPr lang="en-US" dirty="0"/>
              <a:t>Now to focus on step 2, asymptotic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6A9901-738D-D44D-A3AF-BDA65C2BC77C}"/>
              </a:ext>
            </a:extLst>
          </p:cNvPr>
          <p:cNvSpPr/>
          <p:nvPr/>
        </p:nvSpPr>
        <p:spPr>
          <a:xfrm>
            <a:off x="9750282" y="1916034"/>
            <a:ext cx="1700153" cy="11057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pc="100" dirty="0"/>
              <a:t>COMPLEXITY</a:t>
            </a:r>
          </a:p>
          <a:p>
            <a:pPr algn="ctr"/>
            <a:r>
              <a:rPr lang="en-US" b="1" spc="100" dirty="0"/>
              <a:t>CLASS</a:t>
            </a:r>
            <a:endParaRPr lang="en-US" dirty="0"/>
          </a:p>
        </p:txBody>
      </p:sp>
      <p:sp>
        <p:nvSpPr>
          <p:cNvPr id="5" name="Collate 4">
            <a:extLst>
              <a:ext uri="{FF2B5EF4-FFF2-40B4-BE49-F238E27FC236}">
                <a16:creationId xmlns:a16="http://schemas.microsoft.com/office/drawing/2014/main" id="{F67C3CA8-C3F7-4A40-8851-16FF2FEE3BC9}"/>
              </a:ext>
            </a:extLst>
          </p:cNvPr>
          <p:cNvSpPr/>
          <p:nvPr/>
        </p:nvSpPr>
        <p:spPr>
          <a:xfrm>
            <a:off x="9472751" y="2276767"/>
            <a:ext cx="532515" cy="385780"/>
          </a:xfrm>
          <a:prstGeom prst="flowChartCol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677945DC-A02F-3E44-A807-07190493A6EE}"/>
              </a:ext>
            </a:extLst>
          </p:cNvPr>
          <p:cNvSpPr/>
          <p:nvPr/>
        </p:nvSpPr>
        <p:spPr>
          <a:xfrm rot="5400000">
            <a:off x="9415387" y="2327652"/>
            <a:ext cx="385780" cy="284010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726154-A487-C343-98E7-AA08E5410244}"/>
              </a:ext>
            </a:extLst>
          </p:cNvPr>
          <p:cNvSpPr/>
          <p:nvPr/>
        </p:nvSpPr>
        <p:spPr>
          <a:xfrm>
            <a:off x="1998245" y="1916034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A16781-E9C8-4F4D-86D1-491B6A7E5BDB}"/>
              </a:ext>
            </a:extLst>
          </p:cNvPr>
          <p:cNvSpPr/>
          <p:nvPr/>
        </p:nvSpPr>
        <p:spPr>
          <a:xfrm>
            <a:off x="1998245" y="2656060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02C555-8F66-EC4D-AE5F-11457BFACA1A}"/>
              </a:ext>
            </a:extLst>
          </p:cNvPr>
          <p:cNvSpPr/>
          <p:nvPr/>
        </p:nvSpPr>
        <p:spPr>
          <a:xfrm>
            <a:off x="2364005" y="1916034"/>
            <a:ext cx="2455665" cy="11057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DD44-27BD-7841-A03D-92D80A5B9B02}"/>
              </a:ext>
            </a:extLst>
          </p:cNvPr>
          <p:cNvSpPr/>
          <p:nvPr/>
        </p:nvSpPr>
        <p:spPr>
          <a:xfrm>
            <a:off x="6438073" y="1916034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984625-E8C2-D34A-9312-91FD065EC1A1}"/>
              </a:ext>
            </a:extLst>
          </p:cNvPr>
          <p:cNvSpPr/>
          <p:nvPr/>
        </p:nvSpPr>
        <p:spPr>
          <a:xfrm>
            <a:off x="6438073" y="2656060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A53A87-F791-AA42-9B50-3FFF8359F774}"/>
              </a:ext>
            </a:extLst>
          </p:cNvPr>
          <p:cNvSpPr/>
          <p:nvPr/>
        </p:nvSpPr>
        <p:spPr>
          <a:xfrm>
            <a:off x="6803833" y="1916034"/>
            <a:ext cx="2668772" cy="11057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ored Data 12">
            <a:extLst>
              <a:ext uri="{FF2B5EF4-FFF2-40B4-BE49-F238E27FC236}">
                <a16:creationId xmlns:a16="http://schemas.microsoft.com/office/drawing/2014/main" id="{2BE6DA8B-7F5B-5F40-97A9-B8BEADEB4606}"/>
              </a:ext>
            </a:extLst>
          </p:cNvPr>
          <p:cNvSpPr/>
          <p:nvPr/>
        </p:nvSpPr>
        <p:spPr>
          <a:xfrm flipH="1">
            <a:off x="6090047" y="2287462"/>
            <a:ext cx="1061359" cy="357006"/>
          </a:xfrm>
          <a:prstGeom prst="flowChartOnlineStorag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ored Data 13">
            <a:extLst>
              <a:ext uri="{FF2B5EF4-FFF2-40B4-BE49-F238E27FC236}">
                <a16:creationId xmlns:a16="http://schemas.microsoft.com/office/drawing/2014/main" id="{15F744A6-ADE3-7D41-8877-5C3F67BA011D}"/>
              </a:ext>
            </a:extLst>
          </p:cNvPr>
          <p:cNvSpPr/>
          <p:nvPr/>
        </p:nvSpPr>
        <p:spPr>
          <a:xfrm flipH="1">
            <a:off x="4163056" y="2281794"/>
            <a:ext cx="965902" cy="381164"/>
          </a:xfrm>
          <a:prstGeom prst="flowChartOnlineStorag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ored Data 14">
            <a:extLst>
              <a:ext uri="{FF2B5EF4-FFF2-40B4-BE49-F238E27FC236}">
                <a16:creationId xmlns:a16="http://schemas.microsoft.com/office/drawing/2014/main" id="{93593838-30EA-0040-BCBF-65B82179A002}"/>
              </a:ext>
            </a:extLst>
          </p:cNvPr>
          <p:cNvSpPr/>
          <p:nvPr/>
        </p:nvSpPr>
        <p:spPr>
          <a:xfrm flipH="1">
            <a:off x="4944585" y="2279349"/>
            <a:ext cx="1119941" cy="376711"/>
          </a:xfrm>
          <a:prstGeom prst="flowChartOnlineStorag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F5EB2B-DF05-944F-868A-38727806D1EF}"/>
              </a:ext>
            </a:extLst>
          </p:cNvPr>
          <p:cNvSpPr/>
          <p:nvPr/>
        </p:nvSpPr>
        <p:spPr>
          <a:xfrm>
            <a:off x="4814701" y="1914812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4919E4-9AD3-214B-8EFF-E1224A2461A2}"/>
              </a:ext>
            </a:extLst>
          </p:cNvPr>
          <p:cNvSpPr/>
          <p:nvPr/>
        </p:nvSpPr>
        <p:spPr>
          <a:xfrm>
            <a:off x="4814701" y="265606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7EB19D0-E6E6-7B4E-ADC9-CF8FC972D0E0}"/>
              </a:ext>
            </a:extLst>
          </p:cNvPr>
          <p:cNvSpPr/>
          <p:nvPr/>
        </p:nvSpPr>
        <p:spPr>
          <a:xfrm>
            <a:off x="881145" y="1916034"/>
            <a:ext cx="1121652" cy="11057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100" dirty="0"/>
              <a:t>CODE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0ECC71-D322-754E-A99A-2897C32C941A}"/>
              </a:ext>
            </a:extLst>
          </p:cNvPr>
          <p:cNvSpPr/>
          <p:nvPr/>
        </p:nvSpPr>
        <p:spPr>
          <a:xfrm>
            <a:off x="1949073" y="2265740"/>
            <a:ext cx="418989" cy="3968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AFEDFB-A144-534E-B8E8-9585201AE9CD}"/>
              </a:ext>
            </a:extLst>
          </p:cNvPr>
          <p:cNvSpPr/>
          <p:nvPr/>
        </p:nvSpPr>
        <p:spPr>
          <a:xfrm>
            <a:off x="9472605" y="1918294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4EE7D6-8E47-E940-8974-EFD11D374F1C}"/>
              </a:ext>
            </a:extLst>
          </p:cNvPr>
          <p:cNvSpPr/>
          <p:nvPr/>
        </p:nvSpPr>
        <p:spPr>
          <a:xfrm>
            <a:off x="9472605" y="2657112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92CB6E-8F3E-BE47-A7DC-3E7D18BAC0A6}"/>
              </a:ext>
            </a:extLst>
          </p:cNvPr>
          <p:cNvSpPr/>
          <p:nvPr/>
        </p:nvSpPr>
        <p:spPr>
          <a:xfrm>
            <a:off x="514885" y="1916034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3D17CF1-9372-CF4C-A427-71FBD951BE08}"/>
              </a:ext>
            </a:extLst>
          </p:cNvPr>
          <p:cNvSpPr/>
          <p:nvPr/>
        </p:nvSpPr>
        <p:spPr>
          <a:xfrm>
            <a:off x="514884" y="265606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14E3F03D-F472-834D-B08B-AE672DCCF491}"/>
              </a:ext>
            </a:extLst>
          </p:cNvPr>
          <p:cNvSpPr/>
          <p:nvPr/>
        </p:nvSpPr>
        <p:spPr>
          <a:xfrm rot="5400000">
            <a:off x="11421174" y="2295002"/>
            <a:ext cx="424282" cy="36576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2A5C12B8-D718-9248-BB2E-4676E6D48E53}"/>
              </a:ext>
            </a:extLst>
          </p:cNvPr>
          <p:cNvSpPr/>
          <p:nvPr/>
        </p:nvSpPr>
        <p:spPr>
          <a:xfrm>
            <a:off x="2587093" y="2058122"/>
            <a:ext cx="2044962" cy="792969"/>
          </a:xfrm>
          <a:prstGeom prst="rightArrow">
            <a:avLst/>
          </a:prstGeom>
          <a:solidFill>
            <a:srgbClr val="BAC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B7607B-2CD4-DF41-8894-8F6E8FA6CB11}"/>
              </a:ext>
            </a:extLst>
          </p:cNvPr>
          <p:cNvSpPr txBox="1"/>
          <p:nvPr/>
        </p:nvSpPr>
        <p:spPr>
          <a:xfrm>
            <a:off x="2737879" y="2293216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Code Modeling</a:t>
            </a:r>
          </a:p>
        </p:txBody>
      </p:sp>
      <p:sp>
        <p:nvSpPr>
          <p:cNvPr id="27" name="Stored Data 26">
            <a:extLst>
              <a:ext uri="{FF2B5EF4-FFF2-40B4-BE49-F238E27FC236}">
                <a16:creationId xmlns:a16="http://schemas.microsoft.com/office/drawing/2014/main" id="{119E0C3C-C07B-9046-8956-1EA8A51AEF7E}"/>
              </a:ext>
            </a:extLst>
          </p:cNvPr>
          <p:cNvSpPr/>
          <p:nvPr/>
        </p:nvSpPr>
        <p:spPr>
          <a:xfrm flipH="1">
            <a:off x="5677559" y="2276767"/>
            <a:ext cx="1119941" cy="376711"/>
          </a:xfrm>
          <a:prstGeom prst="flowChartOnlineStorag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075D6E-4E67-414F-84EC-0C04AD721E70}"/>
              </a:ext>
            </a:extLst>
          </p:cNvPr>
          <p:cNvSpPr/>
          <p:nvPr/>
        </p:nvSpPr>
        <p:spPr>
          <a:xfrm>
            <a:off x="5176839" y="1916034"/>
            <a:ext cx="1662037" cy="11057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pc="100" dirty="0"/>
              <a:t>RUNTIME</a:t>
            </a:r>
          </a:p>
          <a:p>
            <a:pPr algn="ctr"/>
            <a:r>
              <a:rPr lang="en-US" b="1" spc="100" dirty="0"/>
              <a:t>FUNCTION</a:t>
            </a:r>
          </a:p>
        </p:txBody>
      </p:sp>
      <p:sp>
        <p:nvSpPr>
          <p:cNvPr id="29" name="Stored Data 28">
            <a:extLst>
              <a:ext uri="{FF2B5EF4-FFF2-40B4-BE49-F238E27FC236}">
                <a16:creationId xmlns:a16="http://schemas.microsoft.com/office/drawing/2014/main" id="{7FF3043D-9158-B942-8D46-1ED0FCC23ADF}"/>
              </a:ext>
            </a:extLst>
          </p:cNvPr>
          <p:cNvSpPr/>
          <p:nvPr/>
        </p:nvSpPr>
        <p:spPr>
          <a:xfrm flipH="1">
            <a:off x="6961995" y="2282492"/>
            <a:ext cx="1119941" cy="376711"/>
          </a:xfrm>
          <a:prstGeom prst="flowChartOnlineStorag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0E143A10-1B97-8946-8EF4-B7D09BB3C780}"/>
              </a:ext>
            </a:extLst>
          </p:cNvPr>
          <p:cNvSpPr/>
          <p:nvPr/>
        </p:nvSpPr>
        <p:spPr>
          <a:xfrm>
            <a:off x="7239672" y="2074362"/>
            <a:ext cx="2191558" cy="792969"/>
          </a:xfrm>
          <a:prstGeom prst="rightArrow">
            <a:avLst/>
          </a:prstGeom>
          <a:solidFill>
            <a:srgbClr val="BAC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080050-1A63-F44B-A8F1-E34303929316}"/>
              </a:ext>
            </a:extLst>
          </p:cNvPr>
          <p:cNvSpPr txBox="1"/>
          <p:nvPr/>
        </p:nvSpPr>
        <p:spPr>
          <a:xfrm>
            <a:off x="7251439" y="2293216"/>
            <a:ext cx="209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Asymptotic Analysis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F085B14-CBDD-FD4E-9F9E-4834B38B3793}"/>
              </a:ext>
            </a:extLst>
          </p:cNvPr>
          <p:cNvSpPr/>
          <p:nvPr/>
        </p:nvSpPr>
        <p:spPr>
          <a:xfrm>
            <a:off x="3041941" y="1349370"/>
            <a:ext cx="762636" cy="762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ontserrat" pitchFamily="2" charset="77"/>
              </a:rPr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84ABBDB-37D5-5F4C-83A6-A039145CED6E}"/>
              </a:ext>
            </a:extLst>
          </p:cNvPr>
          <p:cNvSpPr/>
          <p:nvPr/>
        </p:nvSpPr>
        <p:spPr>
          <a:xfrm>
            <a:off x="7814190" y="1343402"/>
            <a:ext cx="762636" cy="762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ontserrat" pitchFamily="2" charset="77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F5432A-CA7F-F445-826B-6ADCF9CAD779}"/>
              </a:ext>
            </a:extLst>
          </p:cNvPr>
          <p:cNvSpPr txBox="1"/>
          <p:nvPr/>
        </p:nvSpPr>
        <p:spPr>
          <a:xfrm>
            <a:off x="473069" y="3099639"/>
            <a:ext cx="2669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 n;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a[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 = 1;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b[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 = 2;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7F9318-64D0-784C-B4F8-6D0224BE7540}"/>
              </a:ext>
            </a:extLst>
          </p:cNvPr>
          <p:cNvSpPr txBox="1"/>
          <p:nvPr/>
        </p:nvSpPr>
        <p:spPr>
          <a:xfrm>
            <a:off x="10242165" y="3110906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O(n)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D54CB0-9982-F443-8EDB-017FFE203D2A}"/>
              </a:ext>
            </a:extLst>
          </p:cNvPr>
          <p:cNvSpPr txBox="1"/>
          <p:nvPr/>
        </p:nvSpPr>
        <p:spPr>
          <a:xfrm>
            <a:off x="5673869" y="3110906"/>
            <a:ext cx="1236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f(n) = 2n</a:t>
            </a:r>
          </a:p>
        </p:txBody>
      </p:sp>
      <p:sp>
        <p:nvSpPr>
          <p:cNvPr id="37" name="L-Shape 36">
            <a:extLst>
              <a:ext uri="{FF2B5EF4-FFF2-40B4-BE49-F238E27FC236}">
                <a16:creationId xmlns:a16="http://schemas.microsoft.com/office/drawing/2014/main" id="{8BCCE2B8-69C1-604F-B118-44247E9FE795}"/>
              </a:ext>
            </a:extLst>
          </p:cNvPr>
          <p:cNvSpPr/>
          <p:nvPr/>
        </p:nvSpPr>
        <p:spPr>
          <a:xfrm rot="18900000">
            <a:off x="4163092" y="1156247"/>
            <a:ext cx="757925" cy="380604"/>
          </a:xfrm>
          <a:prstGeom prst="corner">
            <a:avLst>
              <a:gd name="adj1" fmla="val 32312"/>
              <a:gd name="adj2" fmla="val 36394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699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0585D-98CA-8D40-846A-A84CBF4ED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Big-Oh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07A671-4463-294F-9176-08FF34EF44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852495"/>
                <a:ext cx="6791794" cy="364855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We have an expression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How do we get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en-US" dirty="0"/>
                  <a:t> that we’ve been talking about?</a:t>
                </a:r>
              </a:p>
              <a:p>
                <a:pPr marL="0" indent="0">
                  <a:buNone/>
                </a:pPr>
                <a:r>
                  <a:rPr lang="en-US" dirty="0"/>
                  <a:t>1. Find the “dominating term” and delete all others. </a:t>
                </a:r>
              </a:p>
              <a:p>
                <a:pPr lvl="1"/>
                <a:r>
                  <a:rPr lang="en-US" dirty="0"/>
                  <a:t>The “dominating” term is the one that is largest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gets bigger. In this class, often the largest power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2. Remove any constant factors.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07A671-4463-294F-9176-08FF34EF44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852495"/>
                <a:ext cx="6791794" cy="3648559"/>
              </a:xfrm>
              <a:blipFill>
                <a:blip r:embed="rId3"/>
                <a:stretch>
                  <a:fillRect l="-1679" t="-3819" r="-1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767B376-A9BC-344A-9C44-50413DB26982}"/>
              </a:ext>
            </a:extLst>
          </p:cNvPr>
          <p:cNvSpPr txBox="1">
            <a:spLocks/>
          </p:cNvSpPr>
          <p:nvPr/>
        </p:nvSpPr>
        <p:spPr>
          <a:xfrm>
            <a:off x="8192308" y="4162771"/>
            <a:ext cx="3424003" cy="2434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/>
              <a:t>= 9n</a:t>
            </a:r>
            <a:r>
              <a:rPr lang="en-US" baseline="30000" dirty="0"/>
              <a:t>2</a:t>
            </a:r>
            <a:r>
              <a:rPr lang="en-US" dirty="0"/>
              <a:t> + 3n + 3</a:t>
            </a:r>
          </a:p>
          <a:p>
            <a:pPr marL="0" indent="0" algn="ctr">
              <a:buNone/>
            </a:pPr>
            <a:r>
              <a:rPr lang="en-US" dirty="0"/>
              <a:t>≈ 9n</a:t>
            </a:r>
            <a:r>
              <a:rPr lang="en-US" baseline="30000" dirty="0"/>
              <a:t>2</a:t>
            </a:r>
          </a:p>
          <a:p>
            <a:pPr marL="0" indent="0" algn="ctr">
              <a:buNone/>
            </a:pPr>
            <a:r>
              <a:rPr lang="en-US" dirty="0"/>
              <a:t>≈ n</a:t>
            </a:r>
            <a:r>
              <a:rPr lang="en-US" baseline="30000" dirty="0"/>
              <a:t>2</a:t>
            </a:r>
          </a:p>
          <a:p>
            <a:pPr marL="0" indent="0" algn="ctr">
              <a:buNone/>
            </a:pPr>
            <a:endParaRPr lang="en-US" baseline="30000" dirty="0"/>
          </a:p>
          <a:p>
            <a:pPr marL="0" indent="0" algn="ctr">
              <a:buNone/>
            </a:pPr>
            <a:r>
              <a:rPr lang="en-US" dirty="0"/>
              <a:t>f(n) is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6E9CA4-CC43-494C-A378-4C1336911DFE}"/>
              </a:ext>
            </a:extLst>
          </p:cNvPr>
          <p:cNvSpPr/>
          <p:nvPr/>
        </p:nvSpPr>
        <p:spPr>
          <a:xfrm>
            <a:off x="8454821" y="2853567"/>
            <a:ext cx="2898979" cy="1150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f(n) = (9n+3)n + 3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5883085-F741-374F-8DA9-C66F6397DF1B}"/>
              </a:ext>
            </a:extLst>
          </p:cNvPr>
          <p:cNvSpPr/>
          <p:nvPr/>
        </p:nvSpPr>
        <p:spPr>
          <a:xfrm>
            <a:off x="8517798" y="1377539"/>
            <a:ext cx="1700153" cy="11057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spc="100" dirty="0"/>
              <a:t>COMPLEXITY</a:t>
            </a:r>
          </a:p>
          <a:p>
            <a:pPr algn="ctr"/>
            <a:r>
              <a:rPr lang="en-US" b="1" spc="100" dirty="0"/>
              <a:t>CLASS</a:t>
            </a:r>
            <a:endParaRPr lang="en-US" dirty="0"/>
          </a:p>
        </p:txBody>
      </p:sp>
      <p:sp>
        <p:nvSpPr>
          <p:cNvPr id="7" name="Collate 6">
            <a:extLst>
              <a:ext uri="{FF2B5EF4-FFF2-40B4-BE49-F238E27FC236}">
                <a16:creationId xmlns:a16="http://schemas.microsoft.com/office/drawing/2014/main" id="{9F742820-387F-7341-8D90-6602FD64C411}"/>
              </a:ext>
            </a:extLst>
          </p:cNvPr>
          <p:cNvSpPr/>
          <p:nvPr/>
        </p:nvSpPr>
        <p:spPr>
          <a:xfrm>
            <a:off x="8240267" y="1738272"/>
            <a:ext cx="532515" cy="385780"/>
          </a:xfrm>
          <a:prstGeom prst="flowChartCol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BF65225A-C914-AD41-9A01-1BBA9A881858}"/>
              </a:ext>
            </a:extLst>
          </p:cNvPr>
          <p:cNvSpPr/>
          <p:nvPr/>
        </p:nvSpPr>
        <p:spPr>
          <a:xfrm rot="5400000">
            <a:off x="7436116" y="1789157"/>
            <a:ext cx="385780" cy="284010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59E14E-3DE2-4D4B-BAD7-DDB0CDED8A39}"/>
              </a:ext>
            </a:extLst>
          </p:cNvPr>
          <p:cNvSpPr/>
          <p:nvPr/>
        </p:nvSpPr>
        <p:spPr>
          <a:xfrm>
            <a:off x="4458802" y="1377539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6E1D80-494C-9647-A1D1-C1E4A4FB1596}"/>
              </a:ext>
            </a:extLst>
          </p:cNvPr>
          <p:cNvSpPr/>
          <p:nvPr/>
        </p:nvSpPr>
        <p:spPr>
          <a:xfrm>
            <a:off x="4458802" y="2117565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CBFF04-69EA-E14B-9FE0-42A9E968D75C}"/>
              </a:ext>
            </a:extLst>
          </p:cNvPr>
          <p:cNvSpPr/>
          <p:nvPr/>
        </p:nvSpPr>
        <p:spPr>
          <a:xfrm>
            <a:off x="4824562" y="1377539"/>
            <a:ext cx="2668772" cy="11057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ored Data 11">
            <a:extLst>
              <a:ext uri="{FF2B5EF4-FFF2-40B4-BE49-F238E27FC236}">
                <a16:creationId xmlns:a16="http://schemas.microsoft.com/office/drawing/2014/main" id="{C0362C60-8731-D44D-8E71-3D2C036DF16E}"/>
              </a:ext>
            </a:extLst>
          </p:cNvPr>
          <p:cNvSpPr/>
          <p:nvPr/>
        </p:nvSpPr>
        <p:spPr>
          <a:xfrm flipH="1">
            <a:off x="2968461" y="1748967"/>
            <a:ext cx="1061359" cy="357006"/>
          </a:xfrm>
          <a:prstGeom prst="flowChartOnlineStorag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ored Data 12">
            <a:extLst>
              <a:ext uri="{FF2B5EF4-FFF2-40B4-BE49-F238E27FC236}">
                <a16:creationId xmlns:a16="http://schemas.microsoft.com/office/drawing/2014/main" id="{36A6CE75-4270-BD47-B590-CDA1CB42A2C2}"/>
              </a:ext>
            </a:extLst>
          </p:cNvPr>
          <p:cNvSpPr/>
          <p:nvPr/>
        </p:nvSpPr>
        <p:spPr>
          <a:xfrm flipH="1">
            <a:off x="1822999" y="1740854"/>
            <a:ext cx="1119941" cy="376711"/>
          </a:xfrm>
          <a:prstGeom prst="flowChartOnlineStorag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BE9AFA-B765-444D-9CAD-CADE6F67A650}"/>
              </a:ext>
            </a:extLst>
          </p:cNvPr>
          <p:cNvSpPr/>
          <p:nvPr/>
        </p:nvSpPr>
        <p:spPr>
          <a:xfrm>
            <a:off x="1693115" y="1376317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C314B-D068-D440-BDD9-3693871B87B8}"/>
              </a:ext>
            </a:extLst>
          </p:cNvPr>
          <p:cNvSpPr/>
          <p:nvPr/>
        </p:nvSpPr>
        <p:spPr>
          <a:xfrm>
            <a:off x="1693115" y="2117565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C233C9-DFAD-CD4E-951E-E1BF7C6E67CA}"/>
              </a:ext>
            </a:extLst>
          </p:cNvPr>
          <p:cNvSpPr/>
          <p:nvPr/>
        </p:nvSpPr>
        <p:spPr>
          <a:xfrm>
            <a:off x="8240121" y="1379799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DC67AA-B6AE-2049-9D8D-BBBA96E527BF}"/>
              </a:ext>
            </a:extLst>
          </p:cNvPr>
          <p:cNvSpPr/>
          <p:nvPr/>
        </p:nvSpPr>
        <p:spPr>
          <a:xfrm>
            <a:off x="8240121" y="2118617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AB111240-DA4C-A146-9B33-1883E4F005FA}"/>
              </a:ext>
            </a:extLst>
          </p:cNvPr>
          <p:cNvSpPr/>
          <p:nvPr/>
        </p:nvSpPr>
        <p:spPr>
          <a:xfrm rot="5400000">
            <a:off x="10188690" y="1756507"/>
            <a:ext cx="424282" cy="36576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85DAC2E-FC34-F44B-8FAA-457291A3484A}"/>
              </a:ext>
            </a:extLst>
          </p:cNvPr>
          <p:cNvSpPr/>
          <p:nvPr/>
        </p:nvSpPr>
        <p:spPr>
          <a:xfrm>
            <a:off x="2055253" y="1377539"/>
            <a:ext cx="1662037" cy="11057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pc="100" dirty="0"/>
              <a:t>RUNTIME</a:t>
            </a:r>
          </a:p>
          <a:p>
            <a:pPr algn="ctr"/>
            <a:r>
              <a:rPr lang="en-US" b="1" spc="100" dirty="0"/>
              <a:t>FUNCTION</a:t>
            </a:r>
          </a:p>
        </p:txBody>
      </p:sp>
      <p:sp>
        <p:nvSpPr>
          <p:cNvPr id="21" name="Stored Data 20">
            <a:extLst>
              <a:ext uri="{FF2B5EF4-FFF2-40B4-BE49-F238E27FC236}">
                <a16:creationId xmlns:a16="http://schemas.microsoft.com/office/drawing/2014/main" id="{9B087F54-2FF2-F442-8E51-95C3FAC39864}"/>
              </a:ext>
            </a:extLst>
          </p:cNvPr>
          <p:cNvSpPr/>
          <p:nvPr/>
        </p:nvSpPr>
        <p:spPr>
          <a:xfrm flipH="1">
            <a:off x="4600400" y="1743572"/>
            <a:ext cx="1119941" cy="376711"/>
          </a:xfrm>
          <a:prstGeom prst="flowChartOnlineStorag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879C9B13-07AA-B447-A696-777458C6D244}"/>
              </a:ext>
            </a:extLst>
          </p:cNvPr>
          <p:cNvSpPr/>
          <p:nvPr/>
        </p:nvSpPr>
        <p:spPr>
          <a:xfrm>
            <a:off x="5260401" y="1535867"/>
            <a:ext cx="2191558" cy="792969"/>
          </a:xfrm>
          <a:prstGeom prst="rightArrow">
            <a:avLst/>
          </a:prstGeom>
          <a:solidFill>
            <a:srgbClr val="BAC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C7FBA9-DB06-0A40-9C18-F69955A977CC}"/>
              </a:ext>
            </a:extLst>
          </p:cNvPr>
          <p:cNvSpPr txBox="1"/>
          <p:nvPr/>
        </p:nvSpPr>
        <p:spPr>
          <a:xfrm>
            <a:off x="5272168" y="1754721"/>
            <a:ext cx="209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Asymptotic Analysis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AC7E393-66D1-2744-A706-01CC5C18D61E}"/>
              </a:ext>
            </a:extLst>
          </p:cNvPr>
          <p:cNvSpPr/>
          <p:nvPr/>
        </p:nvSpPr>
        <p:spPr>
          <a:xfrm>
            <a:off x="5834919" y="804907"/>
            <a:ext cx="762636" cy="762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ontserrat" pitchFamily="2" charset="7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54428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1E86B-F1C4-8F4F-A993-9A0C45530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it okay to throw away all that info?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5FE1B-F936-4B4F-A2AE-D8550260D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1"/>
            <a:ext cx="10515600" cy="4014172"/>
          </a:xfrm>
        </p:spPr>
        <p:txBody>
          <a:bodyPr/>
          <a:lstStyle/>
          <a:p>
            <a:r>
              <a:rPr lang="en-US" dirty="0"/>
              <a:t>Big-Oh is like the “significant digits” of computer science</a:t>
            </a:r>
          </a:p>
          <a:p>
            <a:r>
              <a:rPr lang="en-US" b="1" dirty="0">
                <a:solidFill>
                  <a:schemeClr val="accent3"/>
                </a:solidFill>
              </a:rPr>
              <a:t>Asymptotic Analysis</a:t>
            </a:r>
            <a:r>
              <a:rPr lang="en-US" dirty="0"/>
              <a:t>: Analysis of function behavior as its input approaches infinity</a:t>
            </a:r>
          </a:p>
          <a:p>
            <a:pPr lvl="1"/>
            <a:r>
              <a:rPr lang="en-US" dirty="0"/>
              <a:t>We only care about what happens when n approaches infinity</a:t>
            </a:r>
          </a:p>
          <a:p>
            <a:pPr lvl="1"/>
            <a:r>
              <a:rPr lang="en-US" dirty="0"/>
              <a:t>For small inputs, doesn’t really matter: all code is “fast enough”</a:t>
            </a:r>
          </a:p>
          <a:p>
            <a:pPr lvl="1"/>
            <a:r>
              <a:rPr lang="en-US" dirty="0"/>
              <a:t>Since we’re dealing with infinity, constants and lower-order terms don’t meaningfully add to the final result. The highest-order term is what drives growth!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07521-0A8E-9548-9F41-863D6A86ED85}"/>
              </a:ext>
            </a:extLst>
          </p:cNvPr>
          <p:cNvSpPr txBox="1"/>
          <p:nvPr/>
        </p:nvSpPr>
        <p:spPr>
          <a:xfrm>
            <a:off x="1614169" y="5385772"/>
            <a:ext cx="426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Simple</a:t>
            </a:r>
          </a:p>
          <a:p>
            <a:r>
              <a:rPr lang="en-US" dirty="0"/>
              <a:t>We don’t care about tiny differences in implementation, want the big picture result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85F0D-B564-C948-BDBA-2617A54900EA}"/>
              </a:ext>
            </a:extLst>
          </p:cNvPr>
          <p:cNvSpPr txBox="1"/>
          <p:nvPr/>
        </p:nvSpPr>
        <p:spPr>
          <a:xfrm>
            <a:off x="7634068" y="5385772"/>
            <a:ext cx="426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Decisive</a:t>
            </a:r>
          </a:p>
          <a:p>
            <a:r>
              <a:rPr lang="en-US" dirty="0"/>
              <a:t>Produce a clear comparison indicating which code takes “longer”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3F8B7D3-325D-CD45-ACBA-78BB681D0968}"/>
              </a:ext>
            </a:extLst>
          </p:cNvPr>
          <p:cNvSpPr/>
          <p:nvPr/>
        </p:nvSpPr>
        <p:spPr>
          <a:xfrm>
            <a:off x="632749" y="5512285"/>
            <a:ext cx="762636" cy="762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ontserrat" pitchFamily="2" charset="77"/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02E3DB9-EC5C-8941-8D97-A8B8F3577177}"/>
              </a:ext>
            </a:extLst>
          </p:cNvPr>
          <p:cNvSpPr/>
          <p:nvPr/>
        </p:nvSpPr>
        <p:spPr>
          <a:xfrm>
            <a:off x="6652648" y="5536257"/>
            <a:ext cx="762636" cy="762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ontserrat" pitchFamily="2" charset="77"/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C03333-DC63-5A44-A137-79B70D64D41C}"/>
              </a:ext>
            </a:extLst>
          </p:cNvPr>
          <p:cNvSpPr txBox="1"/>
          <p:nvPr/>
        </p:nvSpPr>
        <p:spPr>
          <a:xfrm>
            <a:off x="515566" y="5016439"/>
            <a:ext cx="219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Remember our goals:</a:t>
            </a:r>
          </a:p>
        </p:txBody>
      </p:sp>
    </p:spTree>
    <p:extLst>
      <p:ext uri="{BB962C8B-B14F-4D97-AF65-F5344CB8AC3E}">
        <p14:creationId xmlns:p14="http://schemas.microsoft.com/office/powerpoint/2010/main" val="153445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AF411-53A5-7840-8CBD-1B8292B47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seriously, this is really okay?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0834C-B9C5-AD44-B2B2-33A99F909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82" y="2889074"/>
            <a:ext cx="4511690" cy="209461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2C74060-A693-E441-AD2C-4044C599C3D6}"/>
              </a:ext>
            </a:extLst>
          </p:cNvPr>
          <p:cNvCxnSpPr>
            <a:cxnSpLocks/>
          </p:cNvCxnSpPr>
          <p:nvPr/>
        </p:nvCxnSpPr>
        <p:spPr>
          <a:xfrm flipV="1">
            <a:off x="466562" y="2961113"/>
            <a:ext cx="4382773" cy="1823203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9F8E7D-8702-E146-BD7A-E0CA555E584E}"/>
              </a:ext>
            </a:extLst>
          </p:cNvPr>
          <p:cNvCxnSpPr>
            <a:cxnSpLocks/>
          </p:cNvCxnSpPr>
          <p:nvPr/>
        </p:nvCxnSpPr>
        <p:spPr>
          <a:xfrm flipV="1">
            <a:off x="445366" y="2994986"/>
            <a:ext cx="4382773" cy="1823203"/>
          </a:xfrm>
          <a:prstGeom prst="line">
            <a:avLst/>
          </a:prstGeom>
          <a:ln w="762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33C772-89A7-E742-B077-F9FD8BBA728E}"/>
              </a:ext>
            </a:extLst>
          </p:cNvPr>
          <p:cNvCxnSpPr>
            <a:cxnSpLocks/>
          </p:cNvCxnSpPr>
          <p:nvPr/>
        </p:nvCxnSpPr>
        <p:spPr>
          <a:xfrm flipV="1">
            <a:off x="466562" y="3137592"/>
            <a:ext cx="4434974" cy="1698870"/>
          </a:xfrm>
          <a:prstGeom prst="line">
            <a:avLst/>
          </a:prstGeom>
          <a:ln w="7620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31A6D6-D470-7A48-A3B1-78F259A86A1C}"/>
              </a:ext>
            </a:extLst>
          </p:cNvPr>
          <p:cNvCxnSpPr>
            <a:cxnSpLocks/>
          </p:cNvCxnSpPr>
          <p:nvPr/>
        </p:nvCxnSpPr>
        <p:spPr>
          <a:xfrm flipV="1">
            <a:off x="466562" y="2735278"/>
            <a:ext cx="4301892" cy="1823202"/>
          </a:xfrm>
          <a:prstGeom prst="line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F8A053B-3C6C-0D48-B022-6CD9B5418728}"/>
              </a:ext>
            </a:extLst>
          </p:cNvPr>
          <p:cNvCxnSpPr>
            <a:cxnSpLocks/>
          </p:cNvCxnSpPr>
          <p:nvPr/>
        </p:nvCxnSpPr>
        <p:spPr>
          <a:xfrm>
            <a:off x="482529" y="4222634"/>
            <a:ext cx="4366350" cy="1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5829CB3-9E2D-D94D-A95D-95EE2F44ECF2}"/>
              </a:ext>
            </a:extLst>
          </p:cNvPr>
          <p:cNvCxnSpPr>
            <a:cxnSpLocks/>
          </p:cNvCxnSpPr>
          <p:nvPr/>
        </p:nvCxnSpPr>
        <p:spPr>
          <a:xfrm>
            <a:off x="466562" y="4459701"/>
            <a:ext cx="4366350" cy="1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3B59DFC-C791-B940-902F-6778F7F0F8DA}"/>
              </a:ext>
            </a:extLst>
          </p:cNvPr>
          <p:cNvCxnSpPr>
            <a:cxnSpLocks/>
          </p:cNvCxnSpPr>
          <p:nvPr/>
        </p:nvCxnSpPr>
        <p:spPr>
          <a:xfrm>
            <a:off x="615965" y="4599359"/>
            <a:ext cx="4366350" cy="1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>
            <a:extLst>
              <a:ext uri="{FF2B5EF4-FFF2-40B4-BE49-F238E27FC236}">
                <a16:creationId xmlns:a16="http://schemas.microsoft.com/office/drawing/2014/main" id="{8B514126-2CE8-B342-8404-37EE316070C9}"/>
              </a:ext>
            </a:extLst>
          </p:cNvPr>
          <p:cNvSpPr/>
          <p:nvPr/>
        </p:nvSpPr>
        <p:spPr>
          <a:xfrm>
            <a:off x="535186" y="2584275"/>
            <a:ext cx="2771364" cy="2096039"/>
          </a:xfrm>
          <a:custGeom>
            <a:avLst/>
            <a:gdLst>
              <a:gd name="connsiteX0" fmla="*/ 0 w 2832100"/>
              <a:gd name="connsiteY0" fmla="*/ 1409700 h 1409700"/>
              <a:gd name="connsiteX1" fmla="*/ 1638300 w 2832100"/>
              <a:gd name="connsiteY1" fmla="*/ 939800 h 1409700"/>
              <a:gd name="connsiteX2" fmla="*/ 2832100 w 2832100"/>
              <a:gd name="connsiteY2" fmla="*/ 0 h 1409700"/>
              <a:gd name="connsiteX3" fmla="*/ 2832100 w 2832100"/>
              <a:gd name="connsiteY3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100" h="1409700">
                <a:moveTo>
                  <a:pt x="0" y="1409700"/>
                </a:moveTo>
                <a:cubicBezTo>
                  <a:pt x="583141" y="1292225"/>
                  <a:pt x="1166283" y="1174750"/>
                  <a:pt x="1638300" y="939800"/>
                </a:cubicBezTo>
                <a:cubicBezTo>
                  <a:pt x="2110317" y="704850"/>
                  <a:pt x="2832100" y="0"/>
                  <a:pt x="2832100" y="0"/>
                </a:cubicBezTo>
                <a:lnTo>
                  <a:pt x="2832100" y="0"/>
                </a:lnTo>
              </a:path>
            </a:pathLst>
          </a:custGeom>
          <a:noFill/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9DC5D9CD-71BA-8243-86D0-30AE27A421AA}"/>
              </a:ext>
            </a:extLst>
          </p:cNvPr>
          <p:cNvSpPr/>
          <p:nvPr/>
        </p:nvSpPr>
        <p:spPr>
          <a:xfrm>
            <a:off x="487288" y="2584275"/>
            <a:ext cx="2586992" cy="2172997"/>
          </a:xfrm>
          <a:custGeom>
            <a:avLst/>
            <a:gdLst>
              <a:gd name="connsiteX0" fmla="*/ 0 w 2832100"/>
              <a:gd name="connsiteY0" fmla="*/ 1409700 h 1409700"/>
              <a:gd name="connsiteX1" fmla="*/ 1638300 w 2832100"/>
              <a:gd name="connsiteY1" fmla="*/ 939800 h 1409700"/>
              <a:gd name="connsiteX2" fmla="*/ 2832100 w 2832100"/>
              <a:gd name="connsiteY2" fmla="*/ 0 h 1409700"/>
              <a:gd name="connsiteX3" fmla="*/ 2832100 w 2832100"/>
              <a:gd name="connsiteY3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100" h="1409700">
                <a:moveTo>
                  <a:pt x="0" y="1409700"/>
                </a:moveTo>
                <a:cubicBezTo>
                  <a:pt x="583141" y="1292225"/>
                  <a:pt x="1166283" y="1174750"/>
                  <a:pt x="1638300" y="939800"/>
                </a:cubicBezTo>
                <a:cubicBezTo>
                  <a:pt x="2110317" y="704850"/>
                  <a:pt x="2832100" y="0"/>
                  <a:pt x="2832100" y="0"/>
                </a:cubicBezTo>
                <a:lnTo>
                  <a:pt x="2832100" y="0"/>
                </a:lnTo>
              </a:path>
            </a:pathLst>
          </a:custGeom>
          <a:noFill/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1CBB01C9-7AFC-9847-A6D7-B807B36FAA4F}"/>
              </a:ext>
            </a:extLst>
          </p:cNvPr>
          <p:cNvSpPr/>
          <p:nvPr/>
        </p:nvSpPr>
        <p:spPr>
          <a:xfrm>
            <a:off x="519220" y="2584276"/>
            <a:ext cx="2848200" cy="2154112"/>
          </a:xfrm>
          <a:custGeom>
            <a:avLst/>
            <a:gdLst>
              <a:gd name="connsiteX0" fmla="*/ 0 w 2832100"/>
              <a:gd name="connsiteY0" fmla="*/ 1409700 h 1409700"/>
              <a:gd name="connsiteX1" fmla="*/ 1638300 w 2832100"/>
              <a:gd name="connsiteY1" fmla="*/ 939800 h 1409700"/>
              <a:gd name="connsiteX2" fmla="*/ 2832100 w 2832100"/>
              <a:gd name="connsiteY2" fmla="*/ 0 h 1409700"/>
              <a:gd name="connsiteX3" fmla="*/ 2832100 w 2832100"/>
              <a:gd name="connsiteY3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100" h="1409700">
                <a:moveTo>
                  <a:pt x="0" y="1409700"/>
                </a:moveTo>
                <a:cubicBezTo>
                  <a:pt x="583141" y="1292225"/>
                  <a:pt x="1166283" y="1174750"/>
                  <a:pt x="1638300" y="939800"/>
                </a:cubicBezTo>
                <a:cubicBezTo>
                  <a:pt x="2110317" y="704850"/>
                  <a:pt x="2832100" y="0"/>
                  <a:pt x="2832100" y="0"/>
                </a:cubicBezTo>
                <a:lnTo>
                  <a:pt x="2832100" y="0"/>
                </a:lnTo>
              </a:path>
            </a:pathLst>
          </a:cu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76B664E9-5538-3F43-99D0-15DE16837799}"/>
              </a:ext>
            </a:extLst>
          </p:cNvPr>
          <p:cNvSpPr/>
          <p:nvPr/>
        </p:nvSpPr>
        <p:spPr>
          <a:xfrm>
            <a:off x="569971" y="2431875"/>
            <a:ext cx="2387714" cy="2203453"/>
          </a:xfrm>
          <a:custGeom>
            <a:avLst/>
            <a:gdLst>
              <a:gd name="connsiteX0" fmla="*/ 0 w 2832100"/>
              <a:gd name="connsiteY0" fmla="*/ 1409700 h 1409700"/>
              <a:gd name="connsiteX1" fmla="*/ 1638300 w 2832100"/>
              <a:gd name="connsiteY1" fmla="*/ 939800 h 1409700"/>
              <a:gd name="connsiteX2" fmla="*/ 2832100 w 2832100"/>
              <a:gd name="connsiteY2" fmla="*/ 0 h 1409700"/>
              <a:gd name="connsiteX3" fmla="*/ 2832100 w 2832100"/>
              <a:gd name="connsiteY3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100" h="1409700">
                <a:moveTo>
                  <a:pt x="0" y="1409700"/>
                </a:moveTo>
                <a:cubicBezTo>
                  <a:pt x="583141" y="1292225"/>
                  <a:pt x="1166283" y="1174750"/>
                  <a:pt x="1638300" y="939800"/>
                </a:cubicBezTo>
                <a:cubicBezTo>
                  <a:pt x="2110317" y="704850"/>
                  <a:pt x="2832100" y="0"/>
                  <a:pt x="2832100" y="0"/>
                </a:cubicBezTo>
                <a:lnTo>
                  <a:pt x="2832100" y="0"/>
                </a:lnTo>
              </a:path>
            </a:pathLst>
          </a:cu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77658E-B014-7748-AC97-118D0A98756E}"/>
              </a:ext>
            </a:extLst>
          </p:cNvPr>
          <p:cNvSpPr txBox="1"/>
          <p:nvPr/>
        </p:nvSpPr>
        <p:spPr>
          <a:xfrm>
            <a:off x="5557286" y="1674227"/>
            <a:ext cx="58997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are tiny variations in these functions (2n vs. 3n vs. 3n+1)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But at infinity, will be clearly grouped together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We care about which </a:t>
            </a:r>
            <a:r>
              <a:rPr lang="en-US" sz="2400" i="1" dirty="0"/>
              <a:t>group</a:t>
            </a:r>
            <a:r>
              <a:rPr lang="en-US" sz="2400" dirty="0"/>
              <a:t> a function belongs 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Let’s convince ourselves this is the right thing to do: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https://www.desmos.com/calculator/t9qvn56yyb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5785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CB3D7-D209-824E-B1D8-C5C36454C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Formal Definitions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52F8B07-50D0-FB45-9D44-643E3C818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371" y="1444978"/>
            <a:ext cx="11187258" cy="3781778"/>
          </a:xfrm>
        </p:spPr>
        <p:txBody>
          <a:bodyPr>
            <a:normAutofit/>
          </a:bodyPr>
          <a:lstStyle/>
          <a:p>
            <a:r>
              <a:rPr lang="en-US" sz="2900" dirty="0"/>
              <a:t>If analyzing simple or familiar functions, don’t bother with the formal definition. You </a:t>
            </a:r>
            <a:r>
              <a:rPr lang="en-US" sz="2900" i="1" dirty="0"/>
              <a:t>can</a:t>
            </a:r>
            <a:r>
              <a:rPr lang="en-US" sz="2900" dirty="0"/>
              <a:t> be comfortable using your intuition!</a:t>
            </a:r>
          </a:p>
          <a:p>
            <a:pPr>
              <a:spcBef>
                <a:spcPts val="1600"/>
              </a:spcBef>
            </a:pPr>
            <a:r>
              <a:rPr lang="en-US" sz="2900" dirty="0"/>
              <a:t>You’re going to be making more subtle big-O statements in future classes like COMP 482.</a:t>
            </a:r>
          </a:p>
          <a:p>
            <a:pPr lvl="1"/>
            <a:r>
              <a:rPr lang="en-US" sz="2900" dirty="0"/>
              <a:t>We need a mathematical definition to be sure we know exactly where we are.</a:t>
            </a:r>
          </a:p>
          <a:p>
            <a:pPr>
              <a:spcBef>
                <a:spcPts val="1600"/>
              </a:spcBef>
            </a:pPr>
            <a:r>
              <a:rPr lang="en-US" sz="2900" dirty="0"/>
              <a:t>You’re going to learn how to use the formal definition, so if you come across a weird edge case, you know how to get your bearings.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914301-7844-EC41-AC8F-97AFBD87511C}"/>
              </a:ext>
            </a:extLst>
          </p:cNvPr>
          <p:cNvSpPr/>
          <p:nvPr/>
        </p:nvSpPr>
        <p:spPr>
          <a:xfrm>
            <a:off x="3619396" y="5755482"/>
            <a:ext cx="762636" cy="762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ontserrat" pitchFamily="2" charset="77"/>
              </a:rPr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7B83D2-D02E-C447-9310-3F9CFE7CF925}"/>
              </a:ext>
            </a:extLst>
          </p:cNvPr>
          <p:cNvSpPr txBox="1"/>
          <p:nvPr/>
        </p:nvSpPr>
        <p:spPr>
          <a:xfrm>
            <a:off x="4586068" y="5628968"/>
            <a:ext cx="42625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Mathematically Rigorous</a:t>
            </a:r>
          </a:p>
          <a:p>
            <a:r>
              <a:rPr lang="en-US" dirty="0"/>
              <a:t>Use mathematical functions as a precise, flexible basis</a:t>
            </a:r>
          </a:p>
        </p:txBody>
      </p:sp>
    </p:spTree>
    <p:extLst>
      <p:ext uri="{BB962C8B-B14F-4D97-AF65-F5344CB8AC3E}">
        <p14:creationId xmlns:p14="http://schemas.microsoft.com/office/powerpoint/2010/main" val="4209235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44871-18B3-7C48-BF41-870EDFCBE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Big-Oh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54DB30B8-FAEC-4842-A018-A328DE020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5240" y="1463857"/>
                <a:ext cx="6236030" cy="4845504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We wanted to find an upper bound on our algorithm’s running time, but</a:t>
                </a:r>
              </a:p>
              <a:p>
                <a:pPr lvl="1"/>
                <a:r>
                  <a:rPr lang="en-US" sz="2000" dirty="0"/>
                  <a:t>We only care about what happens as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gets large.</a:t>
                </a:r>
              </a:p>
              <a:p>
                <a:pPr lvl="1"/>
                <a:r>
                  <a:rPr lang="en-US" sz="2000" dirty="0"/>
                  <a:t>We don’t want to care about constant factors.</a:t>
                </a:r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26" name="Content Placeholder 2">
                <a:extLst>
                  <a:ext uri="{FF2B5EF4-FFF2-40B4-BE49-F238E27FC236}">
                    <a16:creationId xmlns:a16="http://schemas.microsoft.com/office/drawing/2014/main" id="{54DB30B8-FAEC-4842-A018-A328DE020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5240" y="1463857"/>
                <a:ext cx="6236030" cy="4845504"/>
              </a:xfrm>
              <a:blipFill>
                <a:blip r:embed="rId2"/>
                <a:stretch>
                  <a:fillRect l="-610" t="-13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B0ED24F4-DE58-D149-8612-7CBC1EE95780}"/>
              </a:ext>
            </a:extLst>
          </p:cNvPr>
          <p:cNvGrpSpPr/>
          <p:nvPr/>
        </p:nvGrpSpPr>
        <p:grpSpPr>
          <a:xfrm>
            <a:off x="774670" y="3200360"/>
            <a:ext cx="5351077" cy="1843018"/>
            <a:chOff x="677853" y="1580757"/>
            <a:chExt cx="5351077" cy="1843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0BBC7035-4030-4341-B9C4-666599993BA0}"/>
                    </a:ext>
                  </a:extLst>
                </p:cNvPr>
                <p:cNvSpPr/>
                <p:nvPr/>
              </p:nvSpPr>
              <p:spPr>
                <a:xfrm>
                  <a:off x="677853" y="1580757"/>
                  <a:ext cx="5351077" cy="1843018"/>
                </a:xfrm>
                <a:prstGeom prst="rect">
                  <a:avLst/>
                </a:prstGeom>
                <a:solidFill>
                  <a:srgbClr val="A48D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240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 </a:t>
                  </a:r>
                  <a:r>
                    <a:rPr lang="en-US" sz="2400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is</a:t>
                  </a:r>
                  <a:r>
                    <a:rPr lang="en-US" sz="2400" dirty="0"/>
                    <a:t>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 </a:t>
                  </a:r>
                  <a:r>
                    <a:rPr lang="en-US" sz="2400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if there exist positive constants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400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 such that for all</a:t>
                  </a:r>
                  <a:r>
                    <a:rPr lang="en-US" sz="2400" dirty="0"/>
                    <a:t>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400" dirty="0"/>
                    <a:t>,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074CC3FE-8FB6-A64A-BAE8-C149D768A2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853" y="1580757"/>
                  <a:ext cx="5351077" cy="1843018"/>
                </a:xfrm>
                <a:prstGeom prst="rect">
                  <a:avLst/>
                </a:prstGeom>
                <a:blipFill>
                  <a:blip r:embed="rId3"/>
                  <a:stretch>
                    <a:fillRect l="-1896" r="-308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FAFB581-C294-914F-9105-3234CB5A5CDD}"/>
                </a:ext>
              </a:extLst>
            </p:cNvPr>
            <p:cNvSpPr/>
            <p:nvPr/>
          </p:nvSpPr>
          <p:spPr>
            <a:xfrm>
              <a:off x="677853" y="1580758"/>
              <a:ext cx="5351077" cy="476250"/>
            </a:xfrm>
            <a:prstGeom prst="rect">
              <a:avLst/>
            </a:prstGeom>
            <a:solidFill>
              <a:srgbClr val="4C3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400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Big-Oh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3580DA2-DD05-B449-98E6-C962CF731F5D}"/>
                  </a:ext>
                </a:extLst>
              </p:cNvPr>
              <p:cNvSpPr txBox="1"/>
              <p:nvPr/>
            </p:nvSpPr>
            <p:spPr>
              <a:xfrm>
                <a:off x="744923" y="5570697"/>
                <a:ext cx="5589888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We also say that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600" dirty="0"/>
                  <a:t> </a:t>
                </a:r>
                <a:r>
                  <a:rPr lang="en-US" sz="22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“dominates”</a:t>
                </a:r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3580DA2-DD05-B449-98E6-C962CF731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923" y="5570697"/>
                <a:ext cx="5589888" cy="492443"/>
              </a:xfrm>
              <a:prstGeom prst="rect">
                <a:avLst/>
              </a:prstGeom>
              <a:blipFill>
                <a:blip r:embed="rId4"/>
                <a:stretch>
                  <a:fillRect l="-1361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28F9A57C-4AC6-5146-8CE5-56731B1A6A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80953" y="1145374"/>
                <a:ext cx="4225360" cy="2532889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8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Why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3" name="Content Placeholder 2">
                <a:extLst>
                  <a:ext uri="{FF2B5EF4-FFF2-40B4-BE49-F238E27FC236}">
                    <a16:creationId xmlns:a16="http://schemas.microsoft.com/office/drawing/2014/main" id="{28F9A57C-4AC6-5146-8CE5-56731B1A6A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953" y="1145374"/>
                <a:ext cx="4225360" cy="2532889"/>
              </a:xfrm>
              <a:prstGeom prst="rect">
                <a:avLst/>
              </a:prstGeom>
              <a:blipFill>
                <a:blip r:embed="rId5"/>
                <a:stretch>
                  <a:fillRect l="-601"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29B83C08-653A-AE45-ACDE-DCE3FC62B6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80953" y="3977458"/>
                <a:ext cx="4225360" cy="2545766"/>
              </a:xfrm>
              <a:prstGeom prst="rect">
                <a:avLst/>
              </a:prstGeom>
            </p:spPr>
            <p:txBody>
              <a:bodyPr vert="horz" lIns="45720" tIns="45720" rIns="4572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Tw Cen MT" panose="020B0602020104020603" pitchFamily="34" charset="0"/>
                  <a:buChar char=" "/>
                  <a:defRPr sz="22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1pPr>
                <a:lvl2pPr marL="26517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8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2pPr>
                <a:lvl3pPr marL="4480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3pPr>
                <a:lvl4pPr marL="59436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4pPr>
                <a:lvl5pPr marL="77724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rgbClr val="B6A479"/>
                  </a:buClr>
                  <a:buFont typeface="Segoe UI Semilight" panose="020B0402040204020203" pitchFamily="34" charset="0"/>
                  <a:buChar char="-"/>
                  <a:defRPr sz="1400" kern="1200">
                    <a:solidFill>
                      <a:schemeClr val="tx1"/>
                    </a:solidFill>
                    <a:latin typeface="Segoe UI Semilight" panose="020B0402040204020203" pitchFamily="34" charset="0"/>
                    <a:ea typeface="+mn-ea"/>
                    <a:cs typeface="Segoe UI Semilight" panose="020B0402040204020203" pitchFamily="34" charset="0"/>
                  </a:defRPr>
                </a:lvl5pPr>
                <a:lvl6pPr marL="914400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60704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16152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362456" indent="-13716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Wingdings 3" pitchFamily="18" charset="2"/>
                  <a:buChar char="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Why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29B83C08-653A-AE45-ACDE-DCE3FC62B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953" y="3977458"/>
                <a:ext cx="4225360" cy="2545766"/>
              </a:xfrm>
              <a:prstGeom prst="rect">
                <a:avLst/>
              </a:prstGeom>
              <a:blipFill>
                <a:blip r:embed="rId6"/>
                <a:stretch>
                  <a:fillRect l="-601"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34">
            <a:extLst>
              <a:ext uri="{FF2B5EF4-FFF2-40B4-BE49-F238E27FC236}">
                <a16:creationId xmlns:a16="http://schemas.microsoft.com/office/drawing/2014/main" id="{68F1DBB3-4EDF-5042-9B93-66444C86D5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078" y="1585850"/>
            <a:ext cx="3271904" cy="216278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91520ED-74D4-184B-97C0-F116F6C6DA17}"/>
              </a:ext>
            </a:extLst>
          </p:cNvPr>
          <p:cNvSpPr txBox="1"/>
          <p:nvPr/>
        </p:nvSpPr>
        <p:spPr>
          <a:xfrm>
            <a:off x="9170715" y="1274978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f1(n)=0.01n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074C9E-C32F-F14F-8276-ABDDCB366F2F}"/>
              </a:ext>
            </a:extLst>
          </p:cNvPr>
          <p:cNvSpPr txBox="1"/>
          <p:nvPr/>
        </p:nvSpPr>
        <p:spPr>
          <a:xfrm>
            <a:off x="10263792" y="2227152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f2(n)=n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4E9A41D-E241-D94E-B2D9-010D89E9435E}"/>
              </a:ext>
            </a:extLst>
          </p:cNvPr>
          <p:cNvGrpSpPr/>
          <p:nvPr/>
        </p:nvGrpSpPr>
        <p:grpSpPr>
          <a:xfrm>
            <a:off x="6910664" y="4346103"/>
            <a:ext cx="3510731" cy="2245295"/>
            <a:chOff x="4131097" y="3067100"/>
            <a:chExt cx="3510731" cy="224529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09571B1-0678-A84B-B9BB-36491509F306}"/>
                </a:ext>
              </a:extLst>
            </p:cNvPr>
            <p:cNvGrpSpPr/>
            <p:nvPr/>
          </p:nvGrpSpPr>
          <p:grpSpPr>
            <a:xfrm>
              <a:off x="4131097" y="3067100"/>
              <a:ext cx="3510731" cy="2245295"/>
              <a:chOff x="523768" y="2943940"/>
              <a:chExt cx="3510731" cy="2245295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FD13EADD-AEC6-3544-B584-FDC597B90EF9}"/>
                  </a:ext>
                </a:extLst>
              </p:cNvPr>
              <p:cNvCxnSpPr/>
              <p:nvPr/>
            </p:nvCxnSpPr>
            <p:spPr>
              <a:xfrm>
                <a:off x="850900" y="4991100"/>
                <a:ext cx="282111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A2F6F88B-25D4-0643-B06F-006D64D6E3CD}"/>
                      </a:ext>
                    </a:extLst>
                  </p:cNvPr>
                  <p:cNvSpPr txBox="1"/>
                  <p:nvPr/>
                </p:nvSpPr>
                <p:spPr>
                  <a:xfrm>
                    <a:off x="523768" y="2943940"/>
                    <a:ext cx="7203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207758-31F9-F649-86F9-AC04FD0353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768" y="2943940"/>
                    <a:ext cx="720325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18027EE7-2A32-0F4E-A3FD-E1B00D509F0A}"/>
                      </a:ext>
                    </a:extLst>
                  </p:cNvPr>
                  <p:cNvSpPr txBox="1"/>
                  <p:nvPr/>
                </p:nvSpPr>
                <p:spPr>
                  <a:xfrm>
                    <a:off x="3648689" y="4819903"/>
                    <a:ext cx="3858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A9F4252-2EFE-E444-AD89-8E949353E4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8689" y="4819903"/>
                    <a:ext cx="385810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C7D9E600-1B6E-7041-A8B8-B34A94BB1A4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3927" y="3313272"/>
                <a:ext cx="1" cy="16778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A27E2D59-8313-0A45-8F5C-7E90186C5B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3015" y="4968057"/>
              <a:ext cx="2882806" cy="147103"/>
            </a:xfrm>
            <a:prstGeom prst="straightConnector1">
              <a:avLst/>
            </a:prstGeom>
            <a:ln>
              <a:solidFill>
                <a:srgbClr val="301DF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5828862-DAA5-8143-A04F-6B0110F9F6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3015" y="4910650"/>
              <a:ext cx="2883374" cy="204510"/>
            </a:xfrm>
            <a:prstGeom prst="straightConnector1">
              <a:avLst/>
            </a:prstGeom>
            <a:ln>
              <a:solidFill>
                <a:srgbClr val="FB575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97DA0E62-EC2A-D146-A313-E9D9183BD664}"/>
              </a:ext>
            </a:extLst>
          </p:cNvPr>
          <p:cNvSpPr txBox="1"/>
          <p:nvPr/>
        </p:nvSpPr>
        <p:spPr>
          <a:xfrm>
            <a:off x="9998425" y="5784560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f1(n)=5n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16FF64-C96E-4F4D-887D-97AAFD680012}"/>
              </a:ext>
            </a:extLst>
          </p:cNvPr>
          <p:cNvSpPr txBox="1"/>
          <p:nvPr/>
        </p:nvSpPr>
        <p:spPr>
          <a:xfrm>
            <a:off x="10292865" y="6153892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f2(n)=n</a:t>
            </a:r>
          </a:p>
        </p:txBody>
      </p:sp>
    </p:spTree>
    <p:extLst>
      <p:ext uri="{BB962C8B-B14F-4D97-AF65-F5344CB8AC3E}">
        <p14:creationId xmlns:p14="http://schemas.microsoft.com/office/powerpoint/2010/main" val="419263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6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36B23-326F-714C-ABE8-BFB74CE47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Big-Oh Proofs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AAC1F6-EBF5-644B-8361-15D2266C651B}"/>
                  </a:ext>
                </a:extLst>
              </p:cNvPr>
              <p:cNvSpPr txBox="1"/>
              <p:nvPr/>
            </p:nvSpPr>
            <p:spPr>
              <a:xfrm>
                <a:off x="1681546" y="1513961"/>
                <a:ext cx="19378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AAC1F6-EBF5-644B-8361-15D2266C6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546" y="1513961"/>
                <a:ext cx="1937838" cy="369332"/>
              </a:xfrm>
              <a:prstGeom prst="rect">
                <a:avLst/>
              </a:prstGeom>
              <a:blipFill>
                <a:blip r:embed="rId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3AEA4-E569-F44D-B63E-71BD2D1307A4}"/>
                  </a:ext>
                </a:extLst>
              </p:cNvPr>
              <p:cNvSpPr txBox="1"/>
              <p:nvPr/>
            </p:nvSpPr>
            <p:spPr>
              <a:xfrm>
                <a:off x="3769062" y="1526662"/>
                <a:ext cx="7385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E3AEA4-E569-F44D-B63E-71BD2D130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062" y="1526662"/>
                <a:ext cx="738536" cy="369332"/>
              </a:xfrm>
              <a:prstGeom prst="rect">
                <a:avLst/>
              </a:prstGeom>
              <a:blipFill>
                <a:blip r:embed="rId3"/>
                <a:stretch>
                  <a:fillRect t="-6897" r="-5085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1A20B36-FCEB-6849-A8C4-F5E47192E15B}"/>
              </a:ext>
            </a:extLst>
          </p:cNvPr>
          <p:cNvSpPr txBox="1"/>
          <p:nvPr/>
        </p:nvSpPr>
        <p:spPr>
          <a:xfrm>
            <a:off x="575239" y="1510252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Show that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3DD613-7312-1941-BFFD-A8275A9A7860}"/>
              </a:ext>
            </a:extLst>
          </p:cNvPr>
          <p:cNvSpPr txBox="1"/>
          <p:nvPr/>
        </p:nvSpPr>
        <p:spPr>
          <a:xfrm>
            <a:off x="3505084" y="151025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C03410-4F6C-A84A-9519-97596D7C6147}"/>
              </a:ext>
            </a:extLst>
          </p:cNvPr>
          <p:cNvGrpSpPr/>
          <p:nvPr/>
        </p:nvGrpSpPr>
        <p:grpSpPr>
          <a:xfrm>
            <a:off x="7882574" y="456565"/>
            <a:ext cx="4114499" cy="1516921"/>
            <a:chOff x="677853" y="1580757"/>
            <a:chExt cx="4114499" cy="1516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EFFF8542-DD9A-634B-9D44-3F29A57E2481}"/>
                    </a:ext>
                  </a:extLst>
                </p:cNvPr>
                <p:cNvSpPr/>
                <p:nvPr/>
              </p:nvSpPr>
              <p:spPr>
                <a:xfrm>
                  <a:off x="677853" y="1580757"/>
                  <a:ext cx="4114499" cy="1516921"/>
                </a:xfrm>
                <a:prstGeom prst="rect">
                  <a:avLst/>
                </a:prstGeom>
                <a:solidFill>
                  <a:srgbClr val="A48D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n-US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is</a:t>
                  </a:r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n-US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if there exist positive constants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 such that for all</a:t>
                  </a:r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/>
                    <a:t>,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5B606AD-FECA-904F-90DC-CC784EF827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853" y="1580757"/>
                  <a:ext cx="4114499" cy="1516921"/>
                </a:xfrm>
                <a:prstGeom prst="rect">
                  <a:avLst/>
                </a:prstGeom>
                <a:blipFill>
                  <a:blip r:embed="rId4"/>
                  <a:stretch>
                    <a:fillRect l="-1231" r="-1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4FED11-2D71-6B42-9CE9-F16B3FF7F927}"/>
                </a:ext>
              </a:extLst>
            </p:cNvPr>
            <p:cNvSpPr/>
            <p:nvPr/>
          </p:nvSpPr>
          <p:spPr>
            <a:xfrm>
              <a:off x="677853" y="1580758"/>
              <a:ext cx="4114499" cy="476250"/>
            </a:xfrm>
            <a:prstGeom prst="rect">
              <a:avLst/>
            </a:prstGeom>
            <a:solidFill>
              <a:srgbClr val="4C3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Big-Oh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559135A-FBF3-9F45-B501-CD42D6660173}"/>
              </a:ext>
            </a:extLst>
          </p:cNvPr>
          <p:cNvSpPr txBox="1"/>
          <p:nvPr/>
        </p:nvSpPr>
        <p:spPr>
          <a:xfrm>
            <a:off x="575239" y="2059525"/>
            <a:ext cx="319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Apply definition term by term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2F3D8D-1ABC-DE40-A81A-E1C9B7F26D2D}"/>
                  </a:ext>
                </a:extLst>
              </p:cNvPr>
              <p:cNvSpPr txBox="1"/>
              <p:nvPr/>
            </p:nvSpPr>
            <p:spPr>
              <a:xfrm>
                <a:off x="1477921" y="2546990"/>
                <a:ext cx="5995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when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all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values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2F3D8D-1ABC-DE40-A81A-E1C9B7F26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921" y="2546990"/>
                <a:ext cx="5995744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16A31C5-5688-E143-9FC7-32371BCD7CDB}"/>
                  </a:ext>
                </a:extLst>
              </p:cNvPr>
              <p:cNvSpPr txBox="1"/>
              <p:nvPr/>
            </p:nvSpPr>
            <p:spPr>
              <a:xfrm>
                <a:off x="1477920" y="3059668"/>
                <a:ext cx="49316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15≤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when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≥1.</m:t>
                    </m:r>
                  </m:oMath>
                </a14:m>
                <a:r>
                  <a:rPr lang="en-US" dirty="0"/>
                  <a:t>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𝑆𝑜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15≤15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16A31C5-5688-E143-9FC7-32371BCD7C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920" y="3059668"/>
                <a:ext cx="4931671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BEA83EE-6154-CD40-8EEF-4F95F41F49D9}"/>
              </a:ext>
            </a:extLst>
          </p:cNvPr>
          <p:cNvSpPr txBox="1"/>
          <p:nvPr/>
        </p:nvSpPr>
        <p:spPr>
          <a:xfrm>
            <a:off x="651988" y="3547133"/>
            <a:ext cx="240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Add up all your truths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5FAEFD-1A04-6F4A-8AC8-80B02FE93414}"/>
                  </a:ext>
                </a:extLst>
              </p:cNvPr>
              <p:cNvSpPr txBox="1"/>
              <p:nvPr/>
            </p:nvSpPr>
            <p:spPr>
              <a:xfrm>
                <a:off x="1496854" y="4063687"/>
                <a:ext cx="41912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+15≤10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95FAEFD-1A04-6F4A-8AC8-80B02FE93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854" y="4063687"/>
                <a:ext cx="4191212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2CC00EF-2C1A-584A-98F3-FDF3C18EDF09}"/>
              </a:ext>
            </a:extLst>
          </p:cNvPr>
          <p:cNvSpPr txBox="1"/>
          <p:nvPr/>
        </p:nvSpPr>
        <p:spPr>
          <a:xfrm>
            <a:off x="1564011" y="4362654"/>
            <a:ext cx="3973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4C3282"/>
                </a:solidFill>
                <a:latin typeface="Cambria Math" panose="02040503050406030204" pitchFamily="18" charset="0"/>
              </a:rPr>
              <a:t>10n + 15 &lt;= 25n for n &gt;= 1.</a:t>
            </a:r>
          </a:p>
          <a:p>
            <a:endParaRPr lang="en-US" dirty="0"/>
          </a:p>
          <a:p>
            <a:r>
              <a:rPr lang="en-US" dirty="0"/>
              <a:t>which is in the form of the definition</a:t>
            </a:r>
          </a:p>
          <a:p>
            <a:endParaRPr lang="en-US" dirty="0"/>
          </a:p>
          <a:p>
            <a:r>
              <a:rPr lang="en-US" dirty="0"/>
              <a:t>f(n) &lt;= c * g(n)</a:t>
            </a:r>
          </a:p>
          <a:p>
            <a:endParaRPr lang="en-US" dirty="0"/>
          </a:p>
          <a:p>
            <a:r>
              <a:rPr lang="en-US" dirty="0"/>
              <a:t>where c = 25 and n</a:t>
            </a:r>
            <a:r>
              <a:rPr lang="en-US" baseline="-25000" dirty="0"/>
              <a:t>0</a:t>
            </a:r>
            <a:r>
              <a:rPr lang="en-US" dirty="0"/>
              <a:t> = 1.</a:t>
            </a:r>
          </a:p>
        </p:txBody>
      </p:sp>
    </p:spTree>
    <p:extLst>
      <p:ext uri="{BB962C8B-B14F-4D97-AF65-F5344CB8AC3E}">
        <p14:creationId xmlns:p14="http://schemas.microsoft.com/office/powerpoint/2010/main" val="179427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E0A5-CFA0-2C4E-A563-E34AE4CCC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Uncharted Waters: Prime Checking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E2230E1-7FFC-6146-91B2-3E15AFC892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52888" y="1510294"/>
                <a:ext cx="5437239" cy="452431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Find a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for the running time of this code on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n-US" dirty="0"/>
                  <a:t> What’s the Big-O?</a:t>
                </a:r>
              </a:p>
              <a:p>
                <a:pPr lvl="1"/>
                <a:r>
                  <a:rPr lang="en-US" dirty="0"/>
                  <a:t>We know how to count the operations</a:t>
                </a:r>
              </a:p>
              <a:p>
                <a:pPr lvl="1"/>
                <a:r>
                  <a:rPr lang="en-US" dirty="0"/>
                  <a:t>But how many times does this loop run?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Sometimes it can stop early</a:t>
                </a:r>
              </a:p>
              <a:p>
                <a:r>
                  <a:rPr lang="en-US" dirty="0"/>
                  <a:t>Sometimes it needs to run n times</a:t>
                </a:r>
              </a:p>
              <a:p>
                <a:pPr marL="0" indent="0">
                  <a:lnSpc>
                    <a:spcPct val="20000"/>
                  </a:lnSpc>
                  <a:buNone/>
                </a:pP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E2230E1-7FFC-6146-91B2-3E15AFC892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2888" y="1510294"/>
                <a:ext cx="5437239" cy="4524315"/>
              </a:xfrm>
              <a:blipFill>
                <a:blip r:embed="rId2"/>
                <a:stretch>
                  <a:fillRect l="-1865" t="-2241" r="-1865" b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3DACD39-E411-ED44-9A5C-5ED323842020}"/>
              </a:ext>
            </a:extLst>
          </p:cNvPr>
          <p:cNvSpPr txBox="1"/>
          <p:nvPr/>
        </p:nvSpPr>
        <p:spPr>
          <a:xfrm>
            <a:off x="401873" y="2869835"/>
            <a:ext cx="59989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isPrime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(int n)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toTest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2;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while(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toTest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n)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if (n %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toTest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return true;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} else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toTest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+= 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return false;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8E9E8A-F772-B949-8048-631464E847ED}"/>
              </a:ext>
            </a:extLst>
          </p:cNvPr>
          <p:cNvSpPr/>
          <p:nvPr/>
        </p:nvSpPr>
        <p:spPr>
          <a:xfrm>
            <a:off x="3341877" y="3223189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002B1C0-9BD3-B942-B331-4E0CD52E7E33}"/>
              </a:ext>
            </a:extLst>
          </p:cNvPr>
          <p:cNvSpPr/>
          <p:nvPr/>
        </p:nvSpPr>
        <p:spPr>
          <a:xfrm>
            <a:off x="3962566" y="4757793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C4D397A-1A6F-F648-9168-142668A2E4F4}"/>
              </a:ext>
            </a:extLst>
          </p:cNvPr>
          <p:cNvSpPr/>
          <p:nvPr/>
        </p:nvSpPr>
        <p:spPr>
          <a:xfrm>
            <a:off x="3855654" y="3553126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C9BB5FA-236D-D743-A02B-8301C9D46083}"/>
              </a:ext>
            </a:extLst>
          </p:cNvPr>
          <p:cNvSpPr/>
          <p:nvPr/>
        </p:nvSpPr>
        <p:spPr>
          <a:xfrm>
            <a:off x="3962566" y="4161218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CA91F50-C399-8747-9FB2-8E081A0FE147}"/>
              </a:ext>
            </a:extLst>
          </p:cNvPr>
          <p:cNvSpPr/>
          <p:nvPr/>
        </p:nvSpPr>
        <p:spPr>
          <a:xfrm>
            <a:off x="4847383" y="3857172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+2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406CC8E-8E46-E441-AB7E-B60BFFA7A53A}"/>
              </a:ext>
            </a:extLst>
          </p:cNvPr>
          <p:cNvSpPr/>
          <p:nvPr/>
        </p:nvSpPr>
        <p:spPr>
          <a:xfrm>
            <a:off x="2982791" y="5684910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27BA768F-433E-224F-AB79-6217919F1F00}"/>
              </a:ext>
            </a:extLst>
          </p:cNvPr>
          <p:cNvSpPr/>
          <p:nvPr/>
        </p:nvSpPr>
        <p:spPr>
          <a:xfrm>
            <a:off x="5361159" y="3553126"/>
            <a:ext cx="338112" cy="1894085"/>
          </a:xfrm>
          <a:prstGeom prst="rightBrace">
            <a:avLst>
              <a:gd name="adj1" fmla="val 56789"/>
              <a:gd name="adj2" fmla="val 50000"/>
            </a:avLst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4DB50EC-7E58-F64C-9F40-9D2762B0FA95}"/>
              </a:ext>
            </a:extLst>
          </p:cNvPr>
          <p:cNvSpPr/>
          <p:nvPr/>
        </p:nvSpPr>
        <p:spPr>
          <a:xfrm>
            <a:off x="5806297" y="4394129"/>
            <a:ext cx="594564" cy="25806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~+5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2B98AB-E66E-6A4A-B6EE-F4035E7DA630}"/>
              </a:ext>
            </a:extLst>
          </p:cNvPr>
          <p:cNvGrpSpPr/>
          <p:nvPr/>
        </p:nvGrpSpPr>
        <p:grpSpPr>
          <a:xfrm>
            <a:off x="6509538" y="4223733"/>
            <a:ext cx="552870" cy="552870"/>
            <a:chOff x="7574669" y="3536256"/>
            <a:chExt cx="552870" cy="55287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E4F11F-586D-434D-B816-B32989579322}"/>
                </a:ext>
              </a:extLst>
            </p:cNvPr>
            <p:cNvSpPr/>
            <p:nvPr/>
          </p:nvSpPr>
          <p:spPr>
            <a:xfrm>
              <a:off x="7574669" y="3536256"/>
              <a:ext cx="552870" cy="552870"/>
            </a:xfrm>
            <a:prstGeom prst="ellipse">
              <a:avLst/>
            </a:prstGeom>
            <a:solidFill>
              <a:srgbClr val="6DB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10167E-AFFB-2B4D-95DD-8017429F22BF}"/>
                </a:ext>
              </a:extLst>
            </p:cNvPr>
            <p:cNvSpPr txBox="1"/>
            <p:nvPr/>
          </p:nvSpPr>
          <p:spPr>
            <a:xfrm>
              <a:off x="7639474" y="3628025"/>
              <a:ext cx="423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*?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168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2B81-4FB1-3D4C-B5CC-F81F1C1D9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DD871-301D-734F-B5EC-A5910673E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en-US" dirty="0"/>
              <a:t>Overview: Algorithmic Analysis</a:t>
            </a:r>
          </a:p>
          <a:p>
            <a:pPr>
              <a:spcAft>
                <a:spcPts val="1000"/>
              </a:spcAft>
            </a:pPr>
            <a:r>
              <a:rPr lang="en-US" dirty="0"/>
              <a:t>Code Modeling</a:t>
            </a:r>
          </a:p>
          <a:p>
            <a:pPr>
              <a:spcAft>
                <a:spcPts val="1000"/>
              </a:spcAft>
            </a:pPr>
            <a:r>
              <a:rPr lang="en-US" dirty="0"/>
              <a:t>Asymptotic Analysis</a:t>
            </a:r>
          </a:p>
          <a:p>
            <a:pPr>
              <a:spcAft>
                <a:spcPts val="1000"/>
              </a:spcAft>
            </a:pPr>
            <a:r>
              <a:rPr lang="en-US" dirty="0"/>
              <a:t>Big-O, Big-Omega, Big-Theta</a:t>
            </a:r>
          </a:p>
          <a:p>
            <a:pPr>
              <a:spcAft>
                <a:spcPts val="1000"/>
              </a:spcAft>
            </a:pPr>
            <a:r>
              <a:rPr lang="en-US" dirty="0"/>
              <a:t>Case Study: Linear Search</a:t>
            </a:r>
          </a:p>
          <a:p>
            <a:pPr>
              <a:spcAft>
                <a:spcPts val="10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060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1765"/>
            <a:ext cx="10515600" cy="762635"/>
          </a:xfrm>
        </p:spPr>
        <p:txBody>
          <a:bodyPr/>
          <a:lstStyle/>
          <a:p>
            <a:r>
              <a:rPr lang="en-US" dirty="0"/>
              <a:t>Oh, and Omega, and Theta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66800"/>
            <a:ext cx="5508972" cy="480536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Big-Oh is an </a:t>
            </a:r>
            <a:r>
              <a:rPr lang="en-US" sz="2400" b="1" dirty="0"/>
              <a:t>upper bound </a:t>
            </a:r>
          </a:p>
          <a:p>
            <a:pPr lvl="1"/>
            <a:r>
              <a:rPr lang="en-US" sz="2400" dirty="0"/>
              <a:t>My code takes at most this long to run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Big-Omega is a </a:t>
            </a:r>
            <a:r>
              <a:rPr lang="en-US" sz="2400" b="1" dirty="0"/>
              <a:t>lower bound</a:t>
            </a:r>
          </a:p>
          <a:p>
            <a:pPr lvl="1"/>
            <a:r>
              <a:rPr lang="en-US" sz="2400" dirty="0"/>
              <a:t>My code takes at least this long to run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Big Theta is </a:t>
            </a:r>
            <a:r>
              <a:rPr lang="en-US" sz="2400" b="1" dirty="0"/>
              <a:t>“equal to”</a:t>
            </a:r>
          </a:p>
          <a:p>
            <a:pPr lvl="1"/>
            <a:r>
              <a:rPr lang="en-US" sz="2000" dirty="0"/>
              <a:t>My code takes “exactly”* this long to run</a:t>
            </a:r>
          </a:p>
          <a:p>
            <a:pPr lvl="1"/>
            <a:r>
              <a:rPr lang="en-US" sz="2000" dirty="0"/>
              <a:t>*Except for constant factors and lower order terms</a:t>
            </a:r>
          </a:p>
          <a:p>
            <a:pPr lvl="1"/>
            <a:r>
              <a:rPr lang="en-US" sz="2000" dirty="0"/>
              <a:t>Only exists when Big-Oh == Big-Omega!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510201" y="2526595"/>
            <a:ext cx="5366372" cy="1609494"/>
            <a:chOff x="677852" y="1580757"/>
            <a:chExt cx="6576586" cy="16094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677853" y="1580757"/>
                  <a:ext cx="6576585" cy="1609494"/>
                </a:xfrm>
                <a:prstGeom prst="rect">
                  <a:avLst/>
                </a:prstGeom>
                <a:solidFill>
                  <a:srgbClr val="A48D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200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is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if there exist positive constants </a:t>
                  </a:r>
                  <a14:m>
                    <m:oMath xmlns:m="http://schemas.openxmlformats.org/officeDocument/2006/math">
                      <m:r>
                        <a:rPr 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𝑐</m:t>
                      </m:r>
                      <m:r>
                        <a:rPr 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 such that for all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000" dirty="0"/>
                    <a:t>,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853" y="1580757"/>
                  <a:ext cx="6576585" cy="1609494"/>
                </a:xfrm>
                <a:prstGeom prst="rect">
                  <a:avLst/>
                </a:prstGeom>
                <a:blipFill>
                  <a:blip r:embed="rId3"/>
                  <a:stretch>
                    <a:fillRect l="-568" r="-102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/>
            <p:cNvSpPr/>
            <p:nvPr/>
          </p:nvSpPr>
          <p:spPr>
            <a:xfrm>
              <a:off x="677852" y="1580758"/>
              <a:ext cx="6576585" cy="476250"/>
            </a:xfrm>
            <a:prstGeom prst="rect">
              <a:avLst/>
            </a:prstGeom>
            <a:solidFill>
              <a:srgbClr val="4C3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200" dirty="0">
                  <a:solidFill>
                    <a:schemeClr val="bg1"/>
                  </a:solidFill>
                  <a:latin typeface="Segoe UI Semilight" panose="020B0402040204020203" pitchFamily="34" charset="0"/>
                </a:rPr>
                <a:t>Big-Omega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519747" y="4268600"/>
            <a:ext cx="5356824" cy="2263869"/>
            <a:chOff x="672906" y="5149728"/>
            <a:chExt cx="6580155" cy="2263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672907" y="5625978"/>
                  <a:ext cx="6580154" cy="1787619"/>
                </a:xfrm>
                <a:prstGeom prst="rect">
                  <a:avLst/>
                </a:prstGeom>
                <a:solidFill>
                  <a:srgbClr val="A48D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</a:rPr>
                    <a:t> is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 </a:t>
                  </a:r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</a:rPr>
                    <a:t>if </a:t>
                  </a:r>
                </a:p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</a:rPr>
                    <a:t> is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</a:rPr>
                    <a:t> is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.</a:t>
                  </a:r>
                  <a:endParaRPr lang="en-US" sz="2400" b="0" i="0" dirty="0">
                    <a:latin typeface="Cambria Math" panose="02040503050406030204" pitchFamily="18" charset="0"/>
                  </a:endParaRPr>
                </a:p>
                <a:p>
                  <a:r>
                    <a:rPr lang="en-US" sz="1600" b="0" i="0" dirty="0">
                      <a:latin typeface="Cambria Math" panose="02040503050406030204" pitchFamily="18" charset="0"/>
                    </a:rPr>
                    <a:t>(in other words: </a:t>
                  </a:r>
                  <a:r>
                    <a:rPr lang="en-US" sz="1600" dirty="0">
                      <a:solidFill>
                        <a:schemeClr val="bg1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there exist positive constants </a:t>
                  </a:r>
                  <a14:m>
                    <m:oMath xmlns:m="http://schemas.openxmlformats.org/officeDocument/2006/math">
                      <m:r>
                        <a:rPr lang="en-US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𝑐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1, 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c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2, 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bg1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 such that for all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b="0" i="0" dirty="0">
                      <a:latin typeface="Cambria Math" panose="02040503050406030204" pitchFamily="18" charset="0"/>
                    </a:rPr>
                    <a:t>)</a:t>
                  </a:r>
                </a:p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b="0" i="0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907" y="5625978"/>
                  <a:ext cx="6580154" cy="1787619"/>
                </a:xfrm>
                <a:prstGeom prst="rect">
                  <a:avLst/>
                </a:prstGeom>
                <a:blipFill>
                  <a:blip r:embed="rId4"/>
                  <a:stretch>
                    <a:fillRect l="-946" b="-140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/>
            <p:cNvSpPr/>
            <p:nvPr/>
          </p:nvSpPr>
          <p:spPr>
            <a:xfrm>
              <a:off x="672906" y="5149728"/>
              <a:ext cx="6580155" cy="476250"/>
            </a:xfrm>
            <a:prstGeom prst="rect">
              <a:avLst/>
            </a:prstGeom>
            <a:solidFill>
              <a:srgbClr val="4C3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200" dirty="0">
                  <a:solidFill>
                    <a:schemeClr val="bg1"/>
                  </a:solidFill>
                  <a:latin typeface="Segoe UI Semilight" panose="020B0402040204020203" pitchFamily="34" charset="0"/>
                </a:rPr>
                <a:t>Big-Theta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38B64E-F415-4445-8F68-51B55640A154}"/>
              </a:ext>
            </a:extLst>
          </p:cNvPr>
          <p:cNvGrpSpPr/>
          <p:nvPr/>
        </p:nvGrpSpPr>
        <p:grpSpPr>
          <a:xfrm>
            <a:off x="6510201" y="824069"/>
            <a:ext cx="5366370" cy="1516921"/>
            <a:chOff x="677853" y="1580757"/>
            <a:chExt cx="4114499" cy="1516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5B606AD-FECA-904F-90DC-CC784EF827C4}"/>
                    </a:ext>
                  </a:extLst>
                </p:cNvPr>
                <p:cNvSpPr/>
                <p:nvPr/>
              </p:nvSpPr>
              <p:spPr>
                <a:xfrm>
                  <a:off x="677853" y="1580757"/>
                  <a:ext cx="4114499" cy="1516921"/>
                </a:xfrm>
                <a:prstGeom prst="rect">
                  <a:avLst/>
                </a:prstGeom>
                <a:solidFill>
                  <a:srgbClr val="A48D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sz="2000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is</a:t>
                  </a:r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sz="2000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if there exist positive constants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000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 such that for all</a:t>
                  </a:r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000" dirty="0"/>
                    <a:t>,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5B606AD-FECA-904F-90DC-CC784EF827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853" y="1580757"/>
                  <a:ext cx="4114499" cy="1516921"/>
                </a:xfrm>
                <a:prstGeom prst="rect">
                  <a:avLst/>
                </a:prstGeom>
                <a:blipFill>
                  <a:blip r:embed="rId5"/>
                  <a:stretch>
                    <a:fillRect l="-12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0619CF7-9F18-2640-BEAB-07C148F09DB8}"/>
                </a:ext>
              </a:extLst>
            </p:cNvPr>
            <p:cNvSpPr/>
            <p:nvPr/>
          </p:nvSpPr>
          <p:spPr>
            <a:xfrm>
              <a:off x="677853" y="1580758"/>
              <a:ext cx="4114499" cy="476250"/>
            </a:xfrm>
            <a:prstGeom prst="rect">
              <a:avLst/>
            </a:prstGeom>
            <a:solidFill>
              <a:srgbClr val="4C3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Big-Oh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529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B1963AB-0AC5-444D-99EF-B2468360213A}"/>
              </a:ext>
            </a:extLst>
          </p:cNvPr>
          <p:cNvSpPr/>
          <p:nvPr/>
        </p:nvSpPr>
        <p:spPr>
          <a:xfrm>
            <a:off x="893372" y="2062480"/>
            <a:ext cx="6218627" cy="2843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44AF9D-5BEF-F747-863D-DED15078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Linear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9FBE-E4A1-B846-BA96-E8D01CAC3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1"/>
            <a:ext cx="6375400" cy="580704"/>
          </a:xfrm>
        </p:spPr>
        <p:txBody>
          <a:bodyPr/>
          <a:lstStyle/>
          <a:p>
            <a:r>
              <a:rPr lang="en-US" dirty="0"/>
              <a:t>Let’s analyze this realistic piece of code!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FFB67-F669-9C43-8B16-567236B4D0E8}"/>
              </a:ext>
            </a:extLst>
          </p:cNvPr>
          <p:cNvSpPr txBox="1"/>
          <p:nvPr/>
        </p:nvSpPr>
        <p:spPr>
          <a:xfrm>
            <a:off x="1010682" y="2184401"/>
            <a:ext cx="596830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linearSearch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(int[]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toFind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for (int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arr.length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	if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toFind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return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return -1;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9506BE6-3B08-844B-9448-42DA6DE14853}"/>
              </a:ext>
            </a:extLst>
          </p:cNvPr>
          <p:cNvGraphicFramePr>
            <a:graphicFrameLocks noGrp="1"/>
          </p:cNvGraphicFramePr>
          <p:nvPr/>
        </p:nvGraphicFramePr>
        <p:xfrm>
          <a:off x="8717518" y="2131061"/>
          <a:ext cx="2463800" cy="49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60">
                  <a:extLst>
                    <a:ext uri="{9D8B030D-6E8A-4147-A177-3AD203B41FA5}">
                      <a16:colId xmlns:a16="http://schemas.microsoft.com/office/drawing/2014/main" val="3260341141"/>
                    </a:ext>
                  </a:extLst>
                </a:gridCol>
                <a:gridCol w="492760">
                  <a:extLst>
                    <a:ext uri="{9D8B030D-6E8A-4147-A177-3AD203B41FA5}">
                      <a16:colId xmlns:a16="http://schemas.microsoft.com/office/drawing/2014/main" val="1735948402"/>
                    </a:ext>
                  </a:extLst>
                </a:gridCol>
                <a:gridCol w="492760">
                  <a:extLst>
                    <a:ext uri="{9D8B030D-6E8A-4147-A177-3AD203B41FA5}">
                      <a16:colId xmlns:a16="http://schemas.microsoft.com/office/drawing/2014/main" val="625264168"/>
                    </a:ext>
                  </a:extLst>
                </a:gridCol>
                <a:gridCol w="492760">
                  <a:extLst>
                    <a:ext uri="{9D8B030D-6E8A-4147-A177-3AD203B41FA5}">
                      <a16:colId xmlns:a16="http://schemas.microsoft.com/office/drawing/2014/main" val="2478281510"/>
                    </a:ext>
                  </a:extLst>
                </a:gridCol>
                <a:gridCol w="492760">
                  <a:extLst>
                    <a:ext uri="{9D8B030D-6E8A-4147-A177-3AD203B41FA5}">
                      <a16:colId xmlns:a16="http://schemas.microsoft.com/office/drawing/2014/main" val="3231880411"/>
                    </a:ext>
                  </a:extLst>
                </a:gridCol>
              </a:tblGrid>
              <a:tr h="49953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83811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99DDA1B-13F3-C148-9E48-DBFE85B43DC1}"/>
              </a:ext>
            </a:extLst>
          </p:cNvPr>
          <p:cNvSpPr txBox="1"/>
          <p:nvPr/>
        </p:nvSpPr>
        <p:spPr>
          <a:xfrm>
            <a:off x="8184931" y="2196162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9BCEF-8399-5846-8992-6C4A1D3D474D}"/>
              </a:ext>
            </a:extLst>
          </p:cNvPr>
          <p:cNvSpPr txBox="1"/>
          <p:nvPr/>
        </p:nvSpPr>
        <p:spPr>
          <a:xfrm>
            <a:off x="7856957" y="1535715"/>
            <a:ext cx="78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toFind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5BF6BB-114D-6849-9C26-D85879EBD2CC}"/>
              </a:ext>
            </a:extLst>
          </p:cNvPr>
          <p:cNvSpPr txBox="1"/>
          <p:nvPr/>
        </p:nvSpPr>
        <p:spPr>
          <a:xfrm>
            <a:off x="8782575" y="1535715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DB692E-2ED3-DE4C-BB73-7242F88A2372}"/>
              </a:ext>
            </a:extLst>
          </p:cNvPr>
          <p:cNvSpPr txBox="1">
            <a:spLocks/>
          </p:cNvSpPr>
          <p:nvPr/>
        </p:nvSpPr>
        <p:spPr>
          <a:xfrm>
            <a:off x="838200" y="5046724"/>
            <a:ext cx="6375400" cy="1506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What’s the first step?</a:t>
            </a:r>
          </a:p>
          <a:p>
            <a:pPr lvl="1"/>
            <a:r>
              <a:rPr lang="en-US" dirty="0"/>
              <a:t>We have code, so we need to convert to a function describing its runtime</a:t>
            </a:r>
          </a:p>
          <a:p>
            <a:pPr lvl="1"/>
            <a:r>
              <a:rPr lang="en-US" dirty="0"/>
              <a:t>Then we know we can use asymptotic analysis to get bounds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2922DD7-F519-8F47-B478-004DF69CA953}"/>
              </a:ext>
            </a:extLst>
          </p:cNvPr>
          <p:cNvGraphicFramePr>
            <a:graphicFrameLocks noGrp="1"/>
          </p:cNvGraphicFramePr>
          <p:nvPr/>
        </p:nvGraphicFramePr>
        <p:xfrm>
          <a:off x="8717518" y="4703187"/>
          <a:ext cx="2463800" cy="49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60">
                  <a:extLst>
                    <a:ext uri="{9D8B030D-6E8A-4147-A177-3AD203B41FA5}">
                      <a16:colId xmlns:a16="http://schemas.microsoft.com/office/drawing/2014/main" val="3260341141"/>
                    </a:ext>
                  </a:extLst>
                </a:gridCol>
                <a:gridCol w="492760">
                  <a:extLst>
                    <a:ext uri="{9D8B030D-6E8A-4147-A177-3AD203B41FA5}">
                      <a16:colId xmlns:a16="http://schemas.microsoft.com/office/drawing/2014/main" val="1735948402"/>
                    </a:ext>
                  </a:extLst>
                </a:gridCol>
                <a:gridCol w="492760">
                  <a:extLst>
                    <a:ext uri="{9D8B030D-6E8A-4147-A177-3AD203B41FA5}">
                      <a16:colId xmlns:a16="http://schemas.microsoft.com/office/drawing/2014/main" val="625264168"/>
                    </a:ext>
                  </a:extLst>
                </a:gridCol>
                <a:gridCol w="492760">
                  <a:extLst>
                    <a:ext uri="{9D8B030D-6E8A-4147-A177-3AD203B41FA5}">
                      <a16:colId xmlns:a16="http://schemas.microsoft.com/office/drawing/2014/main" val="2478281510"/>
                    </a:ext>
                  </a:extLst>
                </a:gridCol>
                <a:gridCol w="492760">
                  <a:extLst>
                    <a:ext uri="{9D8B030D-6E8A-4147-A177-3AD203B41FA5}">
                      <a16:colId xmlns:a16="http://schemas.microsoft.com/office/drawing/2014/main" val="3231880411"/>
                    </a:ext>
                  </a:extLst>
                </a:gridCol>
              </a:tblGrid>
              <a:tr h="49953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83811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173C1F2-0A52-2D4E-9F71-C7F7E5A2855A}"/>
              </a:ext>
            </a:extLst>
          </p:cNvPr>
          <p:cNvSpPr txBox="1"/>
          <p:nvPr/>
        </p:nvSpPr>
        <p:spPr>
          <a:xfrm>
            <a:off x="8184931" y="4768288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308A0D-7417-C24A-B466-954A4F8B2798}"/>
              </a:ext>
            </a:extLst>
          </p:cNvPr>
          <p:cNvSpPr txBox="1"/>
          <p:nvPr/>
        </p:nvSpPr>
        <p:spPr>
          <a:xfrm>
            <a:off x="7856957" y="4107841"/>
            <a:ext cx="78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toFind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FEBA9-8A73-8049-978E-D2DDDD010B10}"/>
              </a:ext>
            </a:extLst>
          </p:cNvPr>
          <p:cNvSpPr txBox="1"/>
          <p:nvPr/>
        </p:nvSpPr>
        <p:spPr>
          <a:xfrm>
            <a:off x="8782575" y="410784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9C2528-6764-D847-81DB-3B0EDD6C5336}"/>
              </a:ext>
            </a:extLst>
          </p:cNvPr>
          <p:cNvGrpSpPr/>
          <p:nvPr/>
        </p:nvGrpSpPr>
        <p:grpSpPr>
          <a:xfrm>
            <a:off x="8675658" y="2748171"/>
            <a:ext cx="539565" cy="446992"/>
            <a:chOff x="8675658" y="2748171"/>
            <a:chExt cx="539565" cy="446992"/>
          </a:xfrm>
        </p:grpSpPr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9047CDE2-0F8E-0B4B-A37C-23BE8A445F2D}"/>
                </a:ext>
              </a:extLst>
            </p:cNvPr>
            <p:cNvSpPr/>
            <p:nvPr/>
          </p:nvSpPr>
          <p:spPr>
            <a:xfrm>
              <a:off x="8675658" y="2748171"/>
              <a:ext cx="539565" cy="446992"/>
            </a:xfrm>
            <a:prstGeom prst="up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AECAFC-D1C0-DB42-B4DF-E7F7C2EB2BD3}"/>
                </a:ext>
              </a:extLst>
            </p:cNvPr>
            <p:cNvSpPr txBox="1"/>
            <p:nvPr/>
          </p:nvSpPr>
          <p:spPr>
            <a:xfrm>
              <a:off x="8757090" y="2825831"/>
              <a:ext cx="37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endPara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58A63C-9473-EC40-BD54-457B3CF4C9B7}"/>
              </a:ext>
            </a:extLst>
          </p:cNvPr>
          <p:cNvGrpSpPr/>
          <p:nvPr/>
        </p:nvGrpSpPr>
        <p:grpSpPr>
          <a:xfrm>
            <a:off x="8675658" y="5322285"/>
            <a:ext cx="539565" cy="446992"/>
            <a:chOff x="8675658" y="2748171"/>
            <a:chExt cx="539565" cy="446992"/>
          </a:xfrm>
        </p:grpSpPr>
        <p:sp>
          <p:nvSpPr>
            <p:cNvPr id="19" name="Up Arrow 18">
              <a:extLst>
                <a:ext uri="{FF2B5EF4-FFF2-40B4-BE49-F238E27FC236}">
                  <a16:creationId xmlns:a16="http://schemas.microsoft.com/office/drawing/2014/main" id="{55221F01-BCF2-1A4F-90E6-32E4AFA593D6}"/>
                </a:ext>
              </a:extLst>
            </p:cNvPr>
            <p:cNvSpPr/>
            <p:nvPr/>
          </p:nvSpPr>
          <p:spPr>
            <a:xfrm>
              <a:off x="8675658" y="2748171"/>
              <a:ext cx="539565" cy="446992"/>
            </a:xfrm>
            <a:prstGeom prst="up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1BE3A1-5BD6-A54D-B837-27D21DC463F9}"/>
                </a:ext>
              </a:extLst>
            </p:cNvPr>
            <p:cNvSpPr txBox="1"/>
            <p:nvPr/>
          </p:nvSpPr>
          <p:spPr>
            <a:xfrm>
              <a:off x="8757090" y="2825831"/>
              <a:ext cx="37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endPara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267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00255 L 0.20795 0.00255 " pathEditMode="relative" ptsTypes="AA">
                                      <p:cBhvr>
                                        <p:cTn id="3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2" grpId="0"/>
      <p:bldP spid="13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8D07E9-5AD7-6A41-A9A4-FF0EE630B9F0}"/>
              </a:ext>
            </a:extLst>
          </p:cNvPr>
          <p:cNvSpPr/>
          <p:nvPr/>
        </p:nvSpPr>
        <p:spPr>
          <a:xfrm>
            <a:off x="838200" y="1219200"/>
            <a:ext cx="6218627" cy="2843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B2AD3-162D-5643-8B7F-BF1BDDA76AE3}"/>
              </a:ext>
            </a:extLst>
          </p:cNvPr>
          <p:cNvSpPr txBox="1"/>
          <p:nvPr/>
        </p:nvSpPr>
        <p:spPr>
          <a:xfrm>
            <a:off x="955510" y="1341121"/>
            <a:ext cx="596830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linearSearch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(int[]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toFind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for (int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arr.length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	if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toFind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return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return -1;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98C58-9BE3-AB45-92EB-8759B7A5C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Model This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59577-420E-394C-9DA2-0AC306AAC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70736"/>
            <a:ext cx="5771033" cy="1851599"/>
          </a:xfrm>
        </p:spPr>
        <p:txBody>
          <a:bodyPr/>
          <a:lstStyle/>
          <a:p>
            <a:r>
              <a:rPr lang="en-US" dirty="0"/>
              <a:t>Suppose the loop runs n times?</a:t>
            </a:r>
          </a:p>
          <a:p>
            <a:pPr lvl="1"/>
            <a:r>
              <a:rPr lang="en-US" dirty="0"/>
              <a:t>f(n) = 4n + 1</a:t>
            </a:r>
          </a:p>
          <a:p>
            <a:r>
              <a:rPr lang="en-US" dirty="0"/>
              <a:t>Suppose the loop only runs once?</a:t>
            </a:r>
          </a:p>
          <a:p>
            <a:pPr lvl="1"/>
            <a:r>
              <a:rPr lang="en-US" dirty="0"/>
              <a:t>f(n) = 4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348E062-ADB5-E64F-98B0-8BD3C6BCBE0F}"/>
              </a:ext>
            </a:extLst>
          </p:cNvPr>
          <p:cNvSpPr/>
          <p:nvPr/>
        </p:nvSpPr>
        <p:spPr>
          <a:xfrm>
            <a:off x="3002712" y="3229912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0172C42-7EFB-6744-8E4E-E78BCDC0BD31}"/>
              </a:ext>
            </a:extLst>
          </p:cNvPr>
          <p:cNvSpPr/>
          <p:nvPr/>
        </p:nvSpPr>
        <p:spPr>
          <a:xfrm>
            <a:off x="4419135" y="2323315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098B49-39C2-FA41-B962-3B026D7C903F}"/>
              </a:ext>
            </a:extLst>
          </p:cNvPr>
          <p:cNvSpPr/>
          <p:nvPr/>
        </p:nvSpPr>
        <p:spPr>
          <a:xfrm>
            <a:off x="5414584" y="2019269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8E8D4-48D2-A346-AC3B-0035220695CB}"/>
              </a:ext>
            </a:extLst>
          </p:cNvPr>
          <p:cNvSpPr/>
          <p:nvPr/>
        </p:nvSpPr>
        <p:spPr>
          <a:xfrm>
            <a:off x="6917248" y="1715223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+2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3B33EE0-63B3-AF44-8365-DA0F7915E568}"/>
              </a:ext>
            </a:extLst>
          </p:cNvPr>
          <p:cNvSpPr/>
          <p:nvPr/>
        </p:nvSpPr>
        <p:spPr>
          <a:xfrm>
            <a:off x="7600576" y="1710369"/>
            <a:ext cx="338112" cy="1426531"/>
          </a:xfrm>
          <a:prstGeom prst="rightBrace">
            <a:avLst>
              <a:gd name="adj1" fmla="val 56789"/>
              <a:gd name="adj2" fmla="val 50000"/>
            </a:avLst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4318DC4-3BBD-BB40-9108-51E30CD92FA3}"/>
              </a:ext>
            </a:extLst>
          </p:cNvPr>
          <p:cNvSpPr/>
          <p:nvPr/>
        </p:nvSpPr>
        <p:spPr>
          <a:xfrm>
            <a:off x="8003493" y="2304843"/>
            <a:ext cx="594564" cy="25806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+4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4CE4EC-1C3F-C14C-8C94-7B2B56B7AACE}"/>
              </a:ext>
            </a:extLst>
          </p:cNvPr>
          <p:cNvGrpSpPr/>
          <p:nvPr/>
        </p:nvGrpSpPr>
        <p:grpSpPr>
          <a:xfrm>
            <a:off x="8692815" y="2157438"/>
            <a:ext cx="552870" cy="552870"/>
            <a:chOff x="7574669" y="3536256"/>
            <a:chExt cx="552870" cy="55287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64B8312-9D7C-724A-800B-216D2A7F204F}"/>
                </a:ext>
              </a:extLst>
            </p:cNvPr>
            <p:cNvSpPr/>
            <p:nvPr/>
          </p:nvSpPr>
          <p:spPr>
            <a:xfrm>
              <a:off x="7574669" y="3536256"/>
              <a:ext cx="552870" cy="552870"/>
            </a:xfrm>
            <a:prstGeom prst="ellipse">
              <a:avLst/>
            </a:prstGeom>
            <a:solidFill>
              <a:srgbClr val="6DB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2F3B68-BB63-B94C-B23B-F3B2701F0BAD}"/>
                </a:ext>
              </a:extLst>
            </p:cNvPr>
            <p:cNvSpPr txBox="1"/>
            <p:nvPr/>
          </p:nvSpPr>
          <p:spPr>
            <a:xfrm>
              <a:off x="7639474" y="3628025"/>
              <a:ext cx="423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*?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FBC6A11-D1F3-B94D-9552-7ABD319EAA61}"/>
              </a:ext>
            </a:extLst>
          </p:cNvPr>
          <p:cNvSpPr txBox="1"/>
          <p:nvPr/>
        </p:nvSpPr>
        <p:spPr>
          <a:xfrm>
            <a:off x="8391502" y="1497817"/>
            <a:ext cx="321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problem as before:</a:t>
            </a:r>
            <a:br>
              <a:rPr lang="en-US" dirty="0"/>
            </a:br>
            <a:r>
              <a:rPr lang="en-US" dirty="0"/>
              <a:t>How many times does loop run?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BF88D6-7028-E740-8137-201198B67F36}"/>
              </a:ext>
            </a:extLst>
          </p:cNvPr>
          <p:cNvSpPr txBox="1"/>
          <p:nvPr/>
        </p:nvSpPr>
        <p:spPr>
          <a:xfrm>
            <a:off x="6656521" y="4192781"/>
            <a:ext cx="269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would that happen?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777D7E-F70D-E149-A4CE-778F1C9DE938}"/>
              </a:ext>
            </a:extLst>
          </p:cNvPr>
          <p:cNvSpPr txBox="1"/>
          <p:nvPr/>
        </p:nvSpPr>
        <p:spPr>
          <a:xfrm>
            <a:off x="6609233" y="4692084"/>
            <a:ext cx="250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toFind</a:t>
            </a:r>
            <a:r>
              <a:rPr lang="en-US" sz="2400" dirty="0"/>
              <a:t> not present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B142A0-AEC2-4E49-BAED-3C7F5785DD41}"/>
              </a:ext>
            </a:extLst>
          </p:cNvPr>
          <p:cNvSpPr txBox="1"/>
          <p:nvPr/>
        </p:nvSpPr>
        <p:spPr>
          <a:xfrm>
            <a:off x="6609233" y="5539484"/>
            <a:ext cx="2597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toFind</a:t>
            </a:r>
            <a:r>
              <a:rPr lang="en-US" sz="2400" dirty="0"/>
              <a:t> at beginning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6DBAE5-6CE8-7B4F-965E-4210845734D4}"/>
              </a:ext>
            </a:extLst>
          </p:cNvPr>
          <p:cNvSpPr txBox="1"/>
          <p:nvPr/>
        </p:nvSpPr>
        <p:spPr>
          <a:xfrm>
            <a:off x="9833106" y="5139374"/>
            <a:ext cx="1772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These are key!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A390129-F65F-6541-B817-3FFCED5A0DD5}"/>
              </a:ext>
            </a:extLst>
          </p:cNvPr>
          <p:cNvCxnSpPr>
            <a:cxnSpLocks/>
          </p:cNvCxnSpPr>
          <p:nvPr/>
        </p:nvCxnSpPr>
        <p:spPr>
          <a:xfrm flipH="1" flipV="1">
            <a:off x="9350464" y="4922916"/>
            <a:ext cx="648016" cy="21645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F02220-BAFC-3944-9BC2-C04576CBD9EC}"/>
              </a:ext>
            </a:extLst>
          </p:cNvPr>
          <p:cNvCxnSpPr>
            <a:cxnSpLocks/>
          </p:cNvCxnSpPr>
          <p:nvPr/>
        </p:nvCxnSpPr>
        <p:spPr>
          <a:xfrm flipH="1">
            <a:off x="9350464" y="5539484"/>
            <a:ext cx="648016" cy="21645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78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1" grpId="0" animBg="1"/>
      <p:bldP spid="12" grpId="0" animBg="1"/>
      <p:bldP spid="18" grpId="0"/>
      <p:bldP spid="19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apezoid 8">
            <a:extLst>
              <a:ext uri="{FF2B5EF4-FFF2-40B4-BE49-F238E27FC236}">
                <a16:creationId xmlns:a16="http://schemas.microsoft.com/office/drawing/2014/main" id="{77CA2E4E-9F2E-7E4B-9974-2C94018ECFC3}"/>
              </a:ext>
            </a:extLst>
          </p:cNvPr>
          <p:cNvSpPr/>
          <p:nvPr/>
        </p:nvSpPr>
        <p:spPr>
          <a:xfrm rot="10800000">
            <a:off x="-2929054" y="-17308"/>
            <a:ext cx="10261600" cy="6870700"/>
          </a:xfrm>
          <a:prstGeom prst="trapezoid">
            <a:avLst>
              <a:gd name="adj" fmla="val 4274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6E449-1218-9E44-A929-E43415E91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863" y="298709"/>
            <a:ext cx="2611582" cy="762635"/>
          </a:xfrm>
        </p:spPr>
        <p:txBody>
          <a:bodyPr/>
          <a:lstStyle/>
          <a:p>
            <a:r>
              <a:rPr lang="en-US" dirty="0"/>
              <a:t>Best Case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2B6353D-ED6C-554E-A945-7E66DCF277D6}"/>
              </a:ext>
            </a:extLst>
          </p:cNvPr>
          <p:cNvGrpSpPr/>
          <p:nvPr/>
        </p:nvGrpSpPr>
        <p:grpSpPr>
          <a:xfrm>
            <a:off x="3466914" y="20932"/>
            <a:ext cx="3810781" cy="2858086"/>
            <a:chOff x="508000" y="3619500"/>
            <a:chExt cx="3619500" cy="27146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F21CE6-2F5D-A54D-9B08-7587E235E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000" y="3619500"/>
              <a:ext cx="3619500" cy="2714625"/>
            </a:xfrm>
            <a:prstGeom prst="rect">
              <a:avLst/>
            </a:prstGeom>
          </p:spPr>
        </p:pic>
        <p:sp>
          <p:nvSpPr>
            <p:cNvPr id="11" name="Half Frame 10">
              <a:extLst>
                <a:ext uri="{FF2B5EF4-FFF2-40B4-BE49-F238E27FC236}">
                  <a16:creationId xmlns:a16="http://schemas.microsoft.com/office/drawing/2014/main" id="{D28E3128-3B5C-2144-B59E-EC3D4551F010}"/>
                </a:ext>
              </a:extLst>
            </p:cNvPr>
            <p:cNvSpPr/>
            <p:nvPr/>
          </p:nvSpPr>
          <p:spPr>
            <a:xfrm rot="2700000">
              <a:off x="1730835" y="4724816"/>
              <a:ext cx="330200" cy="330200"/>
            </a:xfrm>
            <a:prstGeom prst="halfFrame">
              <a:avLst>
                <a:gd name="adj1" fmla="val 24996"/>
                <a:gd name="adj2" fmla="val 2474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5A90831-1967-824D-A54B-D2BFB6D503EA}"/>
                </a:ext>
              </a:extLst>
            </p:cNvPr>
            <p:cNvSpPr/>
            <p:nvPr/>
          </p:nvSpPr>
          <p:spPr>
            <a:xfrm rot="2700000">
              <a:off x="2667956" y="4724815"/>
              <a:ext cx="330200" cy="330200"/>
            </a:xfrm>
            <a:prstGeom prst="halfFrame">
              <a:avLst>
                <a:gd name="adj1" fmla="val 24996"/>
                <a:gd name="adj2" fmla="val 2474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Moon 12">
              <a:extLst>
                <a:ext uri="{FF2B5EF4-FFF2-40B4-BE49-F238E27FC236}">
                  <a16:creationId xmlns:a16="http://schemas.microsoft.com/office/drawing/2014/main" id="{4806F912-473E-7A41-9E99-6B837A236D64}"/>
                </a:ext>
              </a:extLst>
            </p:cNvPr>
            <p:cNvSpPr/>
            <p:nvPr/>
          </p:nvSpPr>
          <p:spPr>
            <a:xfrm rot="16200000">
              <a:off x="2284939" y="5050159"/>
              <a:ext cx="202771" cy="599391"/>
            </a:xfrm>
            <a:prstGeom prst="mo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CD53E83-2F6A-2C4D-8DC9-6FA90642781F}"/>
              </a:ext>
            </a:extLst>
          </p:cNvPr>
          <p:cNvGrpSpPr/>
          <p:nvPr/>
        </p:nvGrpSpPr>
        <p:grpSpPr>
          <a:xfrm>
            <a:off x="5519036" y="1226414"/>
            <a:ext cx="3810780" cy="2858085"/>
            <a:chOff x="7972464" y="3619499"/>
            <a:chExt cx="3619500" cy="27146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76B7796-8CC0-A346-A7EA-D5CFE9355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2464" y="3619499"/>
              <a:ext cx="3619500" cy="2714625"/>
            </a:xfrm>
            <a:prstGeom prst="rect">
              <a:avLst/>
            </a:prstGeom>
          </p:spPr>
        </p:pic>
        <p:sp>
          <p:nvSpPr>
            <p:cNvPr id="14" name="Moon 13">
              <a:extLst>
                <a:ext uri="{FF2B5EF4-FFF2-40B4-BE49-F238E27FC236}">
                  <a16:creationId xmlns:a16="http://schemas.microsoft.com/office/drawing/2014/main" id="{8A417C2F-93E1-1345-AE90-801FF5E6B7C5}"/>
                </a:ext>
              </a:extLst>
            </p:cNvPr>
            <p:cNvSpPr/>
            <p:nvPr/>
          </p:nvSpPr>
          <p:spPr>
            <a:xfrm rot="5400000">
              <a:off x="9680828" y="5151544"/>
              <a:ext cx="202771" cy="599391"/>
            </a:xfrm>
            <a:prstGeom prst="mo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alf Frame 14">
              <a:extLst>
                <a:ext uri="{FF2B5EF4-FFF2-40B4-BE49-F238E27FC236}">
                  <a16:creationId xmlns:a16="http://schemas.microsoft.com/office/drawing/2014/main" id="{9A31ADA6-2785-3949-9DE0-7D6394D09039}"/>
                </a:ext>
              </a:extLst>
            </p:cNvPr>
            <p:cNvSpPr/>
            <p:nvPr/>
          </p:nvSpPr>
          <p:spPr>
            <a:xfrm rot="13500000">
              <a:off x="9161086" y="4610234"/>
              <a:ext cx="330200" cy="330200"/>
            </a:xfrm>
            <a:prstGeom prst="halfFrame">
              <a:avLst>
                <a:gd name="adj1" fmla="val 24996"/>
                <a:gd name="adj2" fmla="val 2474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Half Frame 15">
              <a:extLst>
                <a:ext uri="{FF2B5EF4-FFF2-40B4-BE49-F238E27FC236}">
                  <a16:creationId xmlns:a16="http://schemas.microsoft.com/office/drawing/2014/main" id="{3609DDDB-ADEE-6248-B565-AD7C12352CA2}"/>
                </a:ext>
              </a:extLst>
            </p:cNvPr>
            <p:cNvSpPr/>
            <p:nvPr/>
          </p:nvSpPr>
          <p:spPr>
            <a:xfrm rot="13500000">
              <a:off x="10098207" y="4610233"/>
              <a:ext cx="330200" cy="330200"/>
            </a:xfrm>
            <a:prstGeom prst="halfFrame">
              <a:avLst>
                <a:gd name="adj1" fmla="val 24996"/>
                <a:gd name="adj2" fmla="val 2474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445EA7BD-8597-074E-831A-77E8FE34520A}"/>
              </a:ext>
            </a:extLst>
          </p:cNvPr>
          <p:cNvSpPr txBox="1">
            <a:spLocks/>
          </p:cNvSpPr>
          <p:nvPr/>
        </p:nvSpPr>
        <p:spPr>
          <a:xfrm>
            <a:off x="8963689" y="293901"/>
            <a:ext cx="2611582" cy="762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Worst Case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D5E532C-CED6-074E-9526-9D024ED5426A}"/>
              </a:ext>
            </a:extLst>
          </p:cNvPr>
          <p:cNvSpPr txBox="1">
            <a:spLocks/>
          </p:cNvSpPr>
          <p:nvPr/>
        </p:nvSpPr>
        <p:spPr>
          <a:xfrm>
            <a:off x="2165506" y="865605"/>
            <a:ext cx="1792644" cy="381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2000" dirty="0"/>
              <a:t>On Lucky Earth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3896756-EDE2-1243-A96D-9AA8CC66D8AF}"/>
              </a:ext>
            </a:extLst>
          </p:cNvPr>
          <p:cNvSpPr txBox="1">
            <a:spLocks/>
          </p:cNvSpPr>
          <p:nvPr/>
        </p:nvSpPr>
        <p:spPr>
          <a:xfrm>
            <a:off x="8516363" y="887306"/>
            <a:ext cx="3619499" cy="381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2300" dirty="0">
                <a:solidFill>
                  <a:srgbClr val="FF0000"/>
                </a:solidFill>
              </a:rPr>
              <a:t>On Unlucky Earth</a:t>
            </a:r>
            <a:endParaRPr lang="en-US" sz="2000" dirty="0">
              <a:solidFill>
                <a:srgbClr val="FF0000"/>
              </a:solidFill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B57856D-C667-BA48-9E87-1B83BD1FC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151786"/>
              </p:ext>
            </p:extLst>
          </p:nvPr>
        </p:nvGraphicFramePr>
        <p:xfrm>
          <a:off x="1694363" y="2165671"/>
          <a:ext cx="2021215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243">
                  <a:extLst>
                    <a:ext uri="{9D8B030D-6E8A-4147-A177-3AD203B41FA5}">
                      <a16:colId xmlns:a16="http://schemas.microsoft.com/office/drawing/2014/main" val="3260341141"/>
                    </a:ext>
                  </a:extLst>
                </a:gridCol>
                <a:gridCol w="404243">
                  <a:extLst>
                    <a:ext uri="{9D8B030D-6E8A-4147-A177-3AD203B41FA5}">
                      <a16:colId xmlns:a16="http://schemas.microsoft.com/office/drawing/2014/main" val="1735948402"/>
                    </a:ext>
                  </a:extLst>
                </a:gridCol>
                <a:gridCol w="404243">
                  <a:extLst>
                    <a:ext uri="{9D8B030D-6E8A-4147-A177-3AD203B41FA5}">
                      <a16:colId xmlns:a16="http://schemas.microsoft.com/office/drawing/2014/main" val="625264168"/>
                    </a:ext>
                  </a:extLst>
                </a:gridCol>
                <a:gridCol w="404243">
                  <a:extLst>
                    <a:ext uri="{9D8B030D-6E8A-4147-A177-3AD203B41FA5}">
                      <a16:colId xmlns:a16="http://schemas.microsoft.com/office/drawing/2014/main" val="2478281510"/>
                    </a:ext>
                  </a:extLst>
                </a:gridCol>
                <a:gridCol w="404243">
                  <a:extLst>
                    <a:ext uri="{9D8B030D-6E8A-4147-A177-3AD203B41FA5}">
                      <a16:colId xmlns:a16="http://schemas.microsoft.com/office/drawing/2014/main" val="3231880411"/>
                    </a:ext>
                  </a:extLst>
                </a:gridCol>
              </a:tblGrid>
              <a:tr h="381318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38110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72F91CB-9D78-7942-96BD-C60359B8018B}"/>
              </a:ext>
            </a:extLst>
          </p:cNvPr>
          <p:cNvSpPr txBox="1"/>
          <p:nvPr/>
        </p:nvSpPr>
        <p:spPr>
          <a:xfrm>
            <a:off x="1037554" y="2145548"/>
            <a:ext cx="51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arr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5EF829-6BA2-8E46-B7E7-3D3BB8EE2311}"/>
              </a:ext>
            </a:extLst>
          </p:cNvPr>
          <p:cNvSpPr txBox="1"/>
          <p:nvPr/>
        </p:nvSpPr>
        <p:spPr>
          <a:xfrm>
            <a:off x="808857" y="1722703"/>
            <a:ext cx="88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toFind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AD435D-910A-F949-B4DE-B7D225E87AE2}"/>
              </a:ext>
            </a:extLst>
          </p:cNvPr>
          <p:cNvSpPr txBox="1"/>
          <p:nvPr/>
        </p:nvSpPr>
        <p:spPr>
          <a:xfrm>
            <a:off x="1734475" y="1722703"/>
            <a:ext cx="267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ECE491-B277-2042-A2FF-76783A8E39BE}"/>
              </a:ext>
            </a:extLst>
          </p:cNvPr>
          <p:cNvGrpSpPr/>
          <p:nvPr/>
        </p:nvGrpSpPr>
        <p:grpSpPr>
          <a:xfrm>
            <a:off x="1646764" y="2655457"/>
            <a:ext cx="442640" cy="341210"/>
            <a:chOff x="8675658" y="2748171"/>
            <a:chExt cx="539565" cy="446992"/>
          </a:xfrm>
        </p:grpSpPr>
        <p:sp>
          <p:nvSpPr>
            <p:cNvPr id="25" name="Up Arrow 24">
              <a:extLst>
                <a:ext uri="{FF2B5EF4-FFF2-40B4-BE49-F238E27FC236}">
                  <a16:creationId xmlns:a16="http://schemas.microsoft.com/office/drawing/2014/main" id="{B7CE3066-A796-274C-B148-D47851CBE078}"/>
                </a:ext>
              </a:extLst>
            </p:cNvPr>
            <p:cNvSpPr/>
            <p:nvPr/>
          </p:nvSpPr>
          <p:spPr>
            <a:xfrm>
              <a:off x="8675658" y="2748171"/>
              <a:ext cx="539565" cy="446992"/>
            </a:xfrm>
            <a:prstGeom prst="up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915125-D837-3842-B7EF-A2A4CECA8780}"/>
                </a:ext>
              </a:extLst>
            </p:cNvPr>
            <p:cNvSpPr txBox="1"/>
            <p:nvPr/>
          </p:nvSpPr>
          <p:spPr>
            <a:xfrm>
              <a:off x="8757090" y="2799212"/>
              <a:ext cx="37670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endPara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B780266C-9DA2-7C45-82AB-FBD8D4E6B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980679"/>
              </p:ext>
            </p:extLst>
          </p:nvPr>
        </p:nvGraphicFramePr>
        <p:xfrm>
          <a:off x="9700814" y="2341448"/>
          <a:ext cx="2021215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243">
                  <a:extLst>
                    <a:ext uri="{9D8B030D-6E8A-4147-A177-3AD203B41FA5}">
                      <a16:colId xmlns:a16="http://schemas.microsoft.com/office/drawing/2014/main" val="3260341141"/>
                    </a:ext>
                  </a:extLst>
                </a:gridCol>
                <a:gridCol w="404243">
                  <a:extLst>
                    <a:ext uri="{9D8B030D-6E8A-4147-A177-3AD203B41FA5}">
                      <a16:colId xmlns:a16="http://schemas.microsoft.com/office/drawing/2014/main" val="1735948402"/>
                    </a:ext>
                  </a:extLst>
                </a:gridCol>
                <a:gridCol w="404243">
                  <a:extLst>
                    <a:ext uri="{9D8B030D-6E8A-4147-A177-3AD203B41FA5}">
                      <a16:colId xmlns:a16="http://schemas.microsoft.com/office/drawing/2014/main" val="625264168"/>
                    </a:ext>
                  </a:extLst>
                </a:gridCol>
                <a:gridCol w="404243">
                  <a:extLst>
                    <a:ext uri="{9D8B030D-6E8A-4147-A177-3AD203B41FA5}">
                      <a16:colId xmlns:a16="http://schemas.microsoft.com/office/drawing/2014/main" val="2478281510"/>
                    </a:ext>
                  </a:extLst>
                </a:gridCol>
                <a:gridCol w="404243">
                  <a:extLst>
                    <a:ext uri="{9D8B030D-6E8A-4147-A177-3AD203B41FA5}">
                      <a16:colId xmlns:a16="http://schemas.microsoft.com/office/drawing/2014/main" val="3231880411"/>
                    </a:ext>
                  </a:extLst>
                </a:gridCol>
              </a:tblGrid>
              <a:tr h="381318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38110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B07FEF6-A6CE-6F4B-8F93-765307F5EA9D}"/>
              </a:ext>
            </a:extLst>
          </p:cNvPr>
          <p:cNvSpPr txBox="1"/>
          <p:nvPr/>
        </p:nvSpPr>
        <p:spPr>
          <a:xfrm>
            <a:off x="9044005" y="2321325"/>
            <a:ext cx="51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arr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17D7A1-A4F2-A840-AC93-09D4E9A69543}"/>
              </a:ext>
            </a:extLst>
          </p:cNvPr>
          <p:cNvSpPr txBox="1"/>
          <p:nvPr/>
        </p:nvSpPr>
        <p:spPr>
          <a:xfrm>
            <a:off x="8815308" y="1898480"/>
            <a:ext cx="88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toFind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FD8414-256D-A34C-B6B6-CF21E6CB81F2}"/>
              </a:ext>
            </a:extLst>
          </p:cNvPr>
          <p:cNvSpPr txBox="1"/>
          <p:nvPr/>
        </p:nvSpPr>
        <p:spPr>
          <a:xfrm>
            <a:off x="9740926" y="1898480"/>
            <a:ext cx="267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75465B5-A2BF-DC42-BA8E-A63D1BD99469}"/>
              </a:ext>
            </a:extLst>
          </p:cNvPr>
          <p:cNvGrpSpPr/>
          <p:nvPr/>
        </p:nvGrpSpPr>
        <p:grpSpPr>
          <a:xfrm>
            <a:off x="11606494" y="2825903"/>
            <a:ext cx="442640" cy="341210"/>
            <a:chOff x="8675658" y="2748171"/>
            <a:chExt cx="539565" cy="446992"/>
          </a:xfrm>
        </p:grpSpPr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AFA2E0AE-E05C-114F-8D33-60F1F1315EBA}"/>
                </a:ext>
              </a:extLst>
            </p:cNvPr>
            <p:cNvSpPr/>
            <p:nvPr/>
          </p:nvSpPr>
          <p:spPr>
            <a:xfrm>
              <a:off x="8675658" y="2748171"/>
              <a:ext cx="539565" cy="446992"/>
            </a:xfrm>
            <a:prstGeom prst="up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BBA8DD-4B6A-4644-AC8E-DBA83956950B}"/>
                </a:ext>
              </a:extLst>
            </p:cNvPr>
            <p:cNvSpPr txBox="1"/>
            <p:nvPr/>
          </p:nvSpPr>
          <p:spPr>
            <a:xfrm>
              <a:off x="8757090" y="2785902"/>
              <a:ext cx="376700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endPara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DDD2668A-1F41-9B45-BE0F-107FEE4E8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38" y="3463652"/>
            <a:ext cx="4119760" cy="205988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5E5936C-1E2E-374C-95C7-BD0876394305}"/>
              </a:ext>
            </a:extLst>
          </p:cNvPr>
          <p:cNvCxnSpPr/>
          <p:nvPr/>
        </p:nvCxnSpPr>
        <p:spPr>
          <a:xfrm>
            <a:off x="808438" y="5374027"/>
            <a:ext cx="4119341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AAC3B462-8830-4341-B76C-670BA8662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459" y="3679664"/>
            <a:ext cx="4252654" cy="1974358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2A04E78-229F-5F42-9AA0-8C2F2BF6762D}"/>
              </a:ext>
            </a:extLst>
          </p:cNvPr>
          <p:cNvCxnSpPr>
            <a:cxnSpLocks/>
          </p:cNvCxnSpPr>
          <p:nvPr/>
        </p:nvCxnSpPr>
        <p:spPr>
          <a:xfrm flipV="1">
            <a:off x="7802650" y="3726695"/>
            <a:ext cx="4136463" cy="183668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C3BCF42-D667-D049-9027-F8B17FEBFCCF}"/>
              </a:ext>
            </a:extLst>
          </p:cNvPr>
          <p:cNvSpPr txBox="1"/>
          <p:nvPr/>
        </p:nvSpPr>
        <p:spPr>
          <a:xfrm>
            <a:off x="9744918" y="4799519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f(n) = 4n + 1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E0626E-FE4B-E742-B614-6BFB1FA6B0CB}"/>
              </a:ext>
            </a:extLst>
          </p:cNvPr>
          <p:cNvSpPr txBox="1"/>
          <p:nvPr/>
        </p:nvSpPr>
        <p:spPr>
          <a:xfrm>
            <a:off x="1093045" y="4696323"/>
            <a:ext cx="1241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f(n) = 4</a:t>
            </a:r>
          </a:p>
        </p:txBody>
      </p:sp>
      <p:sp>
        <p:nvSpPr>
          <p:cNvPr id="4" name="Lightning Bolt 3">
            <a:extLst>
              <a:ext uri="{FF2B5EF4-FFF2-40B4-BE49-F238E27FC236}">
                <a16:creationId xmlns:a16="http://schemas.microsoft.com/office/drawing/2014/main" id="{6D1190D0-3FF2-5D41-A4FF-DC9124D75BDA}"/>
              </a:ext>
            </a:extLst>
          </p:cNvPr>
          <p:cNvSpPr/>
          <p:nvPr/>
        </p:nvSpPr>
        <p:spPr>
          <a:xfrm rot="806641" flipH="1">
            <a:off x="5124450" y="-631031"/>
            <a:ext cx="1943100" cy="8013382"/>
          </a:xfrm>
          <a:prstGeom prst="lightningBol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02171E-8F6C-E146-91E7-F35DC3C65438}"/>
              </a:ext>
            </a:extLst>
          </p:cNvPr>
          <p:cNvSpPr txBox="1"/>
          <p:nvPr/>
        </p:nvSpPr>
        <p:spPr>
          <a:xfrm>
            <a:off x="784665" y="6133593"/>
            <a:ext cx="840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92F283E-6556-0545-BC4F-4061F39B4602}"/>
                  </a:ext>
                </a:extLst>
              </p:cNvPr>
              <p:cNvSpPr txBox="1"/>
              <p:nvPr/>
            </p:nvSpPr>
            <p:spPr>
              <a:xfrm>
                <a:off x="3113047" y="6129145"/>
                <a:ext cx="8451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400" dirty="0"/>
                  <a:t>(1)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92F283E-6556-0545-BC4F-4061F39B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047" y="6129145"/>
                <a:ext cx="845103" cy="461665"/>
              </a:xfrm>
              <a:prstGeom prst="rect">
                <a:avLst/>
              </a:prstGeom>
              <a:blipFill>
                <a:blip r:embed="rId6"/>
                <a:stretch>
                  <a:fillRect l="-2174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D604D989-B6E7-AB4A-AA61-FFBCD44D2C61}"/>
              </a:ext>
            </a:extLst>
          </p:cNvPr>
          <p:cNvSpPr txBox="1"/>
          <p:nvPr/>
        </p:nvSpPr>
        <p:spPr>
          <a:xfrm>
            <a:off x="1937677" y="6133592"/>
            <a:ext cx="862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Θ</a:t>
            </a:r>
            <a:r>
              <a:rPr lang="en-US" sz="2400" dirty="0"/>
              <a:t>(1)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8DD1FF2-F632-6F4E-A2A6-DF2A94665EBE}"/>
              </a:ext>
            </a:extLst>
          </p:cNvPr>
          <p:cNvSpPr txBox="1"/>
          <p:nvPr/>
        </p:nvSpPr>
        <p:spPr>
          <a:xfrm>
            <a:off x="8316342" y="6076433"/>
            <a:ext cx="840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O(n)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A5E1D81-82B0-D940-83CD-3F06CA2B7F16}"/>
                  </a:ext>
                </a:extLst>
              </p:cNvPr>
              <p:cNvSpPr txBox="1"/>
              <p:nvPr/>
            </p:nvSpPr>
            <p:spPr>
              <a:xfrm>
                <a:off x="10644724" y="6071985"/>
                <a:ext cx="8451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(n)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A5E1D81-82B0-D940-83CD-3F06CA2B7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4724" y="6071985"/>
                <a:ext cx="845103" cy="461665"/>
              </a:xfrm>
              <a:prstGeom prst="rect">
                <a:avLst/>
              </a:prstGeom>
              <a:blipFill>
                <a:blip r:embed="rId7"/>
                <a:stretch>
                  <a:fillRect l="-1439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B7D058B1-0AA9-8041-B336-40A9415F9C72}"/>
              </a:ext>
            </a:extLst>
          </p:cNvPr>
          <p:cNvSpPr txBox="1"/>
          <p:nvPr/>
        </p:nvSpPr>
        <p:spPr>
          <a:xfrm>
            <a:off x="9469354" y="6076432"/>
            <a:ext cx="862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Θ</a:t>
            </a:r>
            <a:r>
              <a:rPr lang="en-US" sz="2400" dirty="0">
                <a:solidFill>
                  <a:schemeClr val="bg1"/>
                </a:solidFill>
              </a:rPr>
              <a:t>(n)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CBB55B3-8C24-B04C-AF0E-CB2647ECB5E0}"/>
              </a:ext>
            </a:extLst>
          </p:cNvPr>
          <p:cNvSpPr txBox="1"/>
          <p:nvPr/>
        </p:nvSpPr>
        <p:spPr>
          <a:xfrm>
            <a:off x="8516363" y="5774618"/>
            <a:ext cx="2586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After asymptotic analysis: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7A323DB-CEDB-B24A-8382-9DEFD98588D6}"/>
              </a:ext>
            </a:extLst>
          </p:cNvPr>
          <p:cNvSpPr txBox="1"/>
          <p:nvPr/>
        </p:nvSpPr>
        <p:spPr>
          <a:xfrm>
            <a:off x="1075636" y="5759813"/>
            <a:ext cx="2586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asymptotic analysis:</a:t>
            </a:r>
          </a:p>
        </p:txBody>
      </p:sp>
    </p:spTree>
    <p:extLst>
      <p:ext uri="{BB962C8B-B14F-4D97-AF65-F5344CB8AC3E}">
        <p14:creationId xmlns:p14="http://schemas.microsoft.com/office/powerpoint/2010/main" val="213540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8" grpId="0"/>
      <p:bldP spid="49" grpId="0"/>
      <p:bldP spid="50" grpId="0"/>
      <p:bldP spid="51" grpId="0"/>
      <p:bldP spid="52" grpId="0"/>
      <p:bldP spid="53" grpId="0"/>
      <p:bldP spid="55" grpId="0"/>
      <p:bldP spid="5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01CDA-E851-4DBA-9ADA-7A567D82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Effect of Doubling the Problem Size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FF64F70-0C7C-4CB9-8D62-65150F98D300}"/>
              </a:ext>
            </a:extLst>
          </p:cNvPr>
          <p:cNvSpPr/>
          <p:nvPr/>
        </p:nvSpPr>
        <p:spPr>
          <a:xfrm>
            <a:off x="2003136" y="1857344"/>
            <a:ext cx="7799648" cy="338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5308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01CDA-E851-4DBA-9ADA-7A567D82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Time Required To Process One Million Items</a:t>
            </a: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CE5A586-B1E2-4174-91B4-3D42B26BB77A}"/>
              </a:ext>
            </a:extLst>
          </p:cNvPr>
          <p:cNvSpPr/>
          <p:nvPr/>
        </p:nvSpPr>
        <p:spPr>
          <a:xfrm>
            <a:off x="3159760" y="1320801"/>
            <a:ext cx="6421120" cy="406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AB9CAE-E2DB-47C1-871C-04FC41F7C66E}"/>
              </a:ext>
            </a:extLst>
          </p:cNvPr>
          <p:cNvSpPr/>
          <p:nvPr/>
        </p:nvSpPr>
        <p:spPr>
          <a:xfrm>
            <a:off x="2154015" y="5384800"/>
            <a:ext cx="71627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90905" algn="ctr">
              <a:lnSpc>
                <a:spcPct val="100000"/>
              </a:lnSpc>
              <a:spcBef>
                <a:spcPts val="1460"/>
              </a:spcBef>
            </a:pPr>
            <a:r>
              <a:rPr lang="en-US" sz="2000" i="1" spc="-5" dirty="0">
                <a:latin typeface="Times New Roman"/>
                <a:cs typeface="Times New Roman"/>
              </a:rPr>
              <a:t>Rate </a:t>
            </a:r>
            <a:r>
              <a:rPr lang="en-US" sz="2000" i="1" dirty="0">
                <a:latin typeface="Times New Roman"/>
                <a:cs typeface="Times New Roman"/>
              </a:rPr>
              <a:t>is one </a:t>
            </a:r>
            <a:r>
              <a:rPr lang="en-US" sz="2000" i="1" spc="-5" dirty="0">
                <a:latin typeface="Times New Roman"/>
                <a:cs typeface="Times New Roman"/>
              </a:rPr>
              <a:t>million operations per</a:t>
            </a:r>
            <a:r>
              <a:rPr lang="en-US" sz="2000" i="1" spc="-20" dirty="0">
                <a:latin typeface="Times New Roman"/>
                <a:cs typeface="Times New Roman"/>
              </a:rPr>
              <a:t> </a:t>
            </a:r>
            <a:r>
              <a:rPr lang="en-US" sz="2000" i="1" spc="-5" dirty="0">
                <a:latin typeface="Times New Roman"/>
                <a:cs typeface="Times New Roman"/>
              </a:rPr>
              <a:t>second</a:t>
            </a:r>
            <a:endParaRPr lang="en-US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010730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DE6E8-30D8-4CD4-ADF2-72B4C38D9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YouTube Videos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5CD1B-05A9-44F3-AE09-797F22FCF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US" b="1" dirty="0"/>
              <a:t>Algorithms</a:t>
            </a:r>
          </a:p>
          <a:p>
            <a:pPr marL="0" indent="0" algn="ctr">
              <a:buNone/>
            </a:pPr>
            <a:r>
              <a:rPr lang="en-US" b="1" dirty="0"/>
              <a:t>Abdul Bari</a:t>
            </a:r>
          </a:p>
          <a:p>
            <a:pPr marL="0" indent="0">
              <a:buNone/>
            </a:pPr>
            <a:endParaRPr lang="en-US" sz="2000" dirty="0">
              <a:hlinkClick r:id="rId2"/>
            </a:endParaRP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https://www.youtube.com/watch?v=0IAPZzGSbME&amp;list=PLDN4rrl48XKpZkf03iYFl-O29szjTrs_O</a:t>
            </a:r>
            <a:endParaRPr lang="en-US" sz="2000" dirty="0"/>
          </a:p>
          <a:p>
            <a:endParaRPr lang="en-US" dirty="0"/>
          </a:p>
          <a:p>
            <a:r>
              <a:rPr lang="en-US" sz="2400" dirty="0"/>
              <a:t>Videos #:  </a:t>
            </a:r>
          </a:p>
          <a:p>
            <a:pPr lvl="1"/>
            <a:r>
              <a:rPr lang="en-US" sz="2000" dirty="0"/>
              <a:t>1, </a:t>
            </a:r>
          </a:p>
          <a:p>
            <a:pPr lvl="1"/>
            <a:r>
              <a:rPr lang="en-US" sz="2000" dirty="0"/>
              <a:t>1.1, 1.2, </a:t>
            </a:r>
            <a:r>
              <a:rPr lang="en-US" sz="2000" b="1" dirty="0"/>
              <a:t>1.3 (start from 2:00)</a:t>
            </a:r>
            <a:r>
              <a:rPr lang="en-US" sz="2000" dirty="0"/>
              <a:t>, 1.4, </a:t>
            </a:r>
          </a:p>
          <a:p>
            <a:pPr lvl="1"/>
            <a:r>
              <a:rPr lang="en-US" sz="2000" dirty="0"/>
              <a:t>1.5.1 – 1.5.3, </a:t>
            </a:r>
          </a:p>
          <a:p>
            <a:pPr lvl="1"/>
            <a:r>
              <a:rPr lang="en-US" sz="2000" dirty="0"/>
              <a:t>1.6, </a:t>
            </a:r>
          </a:p>
          <a:p>
            <a:pPr lvl="1"/>
            <a:r>
              <a:rPr lang="en-US" sz="2000" dirty="0"/>
              <a:t>1.7, </a:t>
            </a:r>
          </a:p>
          <a:p>
            <a:pPr lvl="1"/>
            <a:r>
              <a:rPr lang="en-US" sz="2000" dirty="0"/>
              <a:t>1.8.1 - 1.8.2, </a:t>
            </a:r>
          </a:p>
          <a:p>
            <a:pPr lvl="1"/>
            <a:r>
              <a:rPr lang="en-US" sz="2000" dirty="0"/>
              <a:t>1.9, </a:t>
            </a:r>
          </a:p>
          <a:p>
            <a:pPr lvl="1"/>
            <a:r>
              <a:rPr lang="en-US" sz="2000" dirty="0"/>
              <a:t>1.10.1 - 1.10.2, </a:t>
            </a:r>
          </a:p>
          <a:p>
            <a:pPr lvl="1"/>
            <a:r>
              <a:rPr lang="en-US" sz="2000" dirty="0"/>
              <a:t>1.11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136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1D9DF-A7B9-4866-9722-F8EAE5D6A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6600" b="1" dirty="0"/>
              <a:t>End!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94794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0FE6E-6FBF-439A-ACA1-C40A795FE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F25E8-88E4-4692-B30A-D57E6EC45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5FA45-9890-46C4-8ECD-F456F7F5B3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92" t="27185" r="15482" b="28173"/>
          <a:stretch/>
        </p:blipFill>
        <p:spPr>
          <a:xfrm>
            <a:off x="975360" y="1798320"/>
            <a:ext cx="4795520" cy="229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63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88D95-D303-461C-849D-856A4B296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Efficient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0EF88-74AA-40EF-A4FC-702622C54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5"/>
              </a:spcBef>
            </a:pPr>
            <a:endParaRPr lang="en-US" sz="3200" dirty="0">
              <a:latin typeface="Times New Roman"/>
              <a:cs typeface="Times New Roman"/>
            </a:endParaRPr>
          </a:p>
          <a:p>
            <a:pPr>
              <a:spcBef>
                <a:spcPts val="2200"/>
              </a:spcBef>
              <a:buFont typeface="Wingdings" panose="05000000000000000000" pitchFamily="2" charset="2"/>
              <a:buChar char="§"/>
              <a:tabLst>
                <a:tab pos="554990" algn="l"/>
              </a:tabLst>
            </a:pPr>
            <a:r>
              <a:rPr lang="en-US" dirty="0"/>
              <a:t>Computers are faster, have larger memories</a:t>
            </a:r>
          </a:p>
          <a:p>
            <a:pPr lvl="1">
              <a:spcBef>
                <a:spcPts val="2200"/>
              </a:spcBef>
              <a:buFont typeface="Wingdings" panose="05000000000000000000" pitchFamily="2" charset="2"/>
              <a:buChar char="§"/>
              <a:tabLst>
                <a:tab pos="554990" algn="l"/>
              </a:tabLst>
            </a:pPr>
            <a:r>
              <a:rPr lang="en-US" dirty="0"/>
              <a:t>So why worry about efficient code?</a:t>
            </a:r>
          </a:p>
          <a:p>
            <a:pPr>
              <a:spcBef>
                <a:spcPts val="2200"/>
              </a:spcBef>
              <a:buFont typeface="Wingdings" panose="05000000000000000000" pitchFamily="2" charset="2"/>
              <a:buChar char="§"/>
              <a:tabLst>
                <a:tab pos="554990" algn="l"/>
              </a:tabLst>
            </a:pPr>
            <a:r>
              <a:rPr lang="en-US" dirty="0"/>
              <a:t>And … how do we measure efficiency?</a:t>
            </a:r>
          </a:p>
        </p:txBody>
      </p:sp>
    </p:spTree>
    <p:extLst>
      <p:ext uri="{BB962C8B-B14F-4D97-AF65-F5344CB8AC3E}">
        <p14:creationId xmlns:p14="http://schemas.microsoft.com/office/powerpoint/2010/main" val="181612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15446-5CA4-4A9F-BB87-99F586CCD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– Sum of First 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A233E-D46B-4631-921E-64342E66E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1635" lvl="0" indent="0">
              <a:lnSpc>
                <a:spcPts val="1780"/>
              </a:lnSpc>
              <a:spcBef>
                <a:spcPts val="0"/>
              </a:spcBef>
              <a:buNone/>
              <a:tabLst>
                <a:tab pos="554990" algn="l"/>
              </a:tabLst>
            </a:pPr>
            <a:endParaRPr lang="en-US" dirty="0">
              <a:latin typeface="Calibri (Body)"/>
            </a:endParaRPr>
          </a:p>
          <a:p>
            <a:pPr marL="381635" lvl="0" indent="0">
              <a:lnSpc>
                <a:spcPts val="1780"/>
              </a:lnSpc>
              <a:spcBef>
                <a:spcPts val="0"/>
              </a:spcBef>
              <a:buNone/>
              <a:tabLst>
                <a:tab pos="554990" algn="l"/>
              </a:tabLst>
            </a:pPr>
            <a:r>
              <a:rPr lang="en-US" dirty="0">
                <a:latin typeface="Calibri (Body)"/>
              </a:rPr>
              <a:t>Consider</a:t>
            </a:r>
            <a:r>
              <a:rPr lang="en-US" sz="1600" spc="-5" dirty="0">
                <a:solidFill>
                  <a:prstClr val="black"/>
                </a:solidFill>
                <a:latin typeface="Calibri (Body)"/>
                <a:cs typeface="Times New Roman"/>
              </a:rPr>
              <a:t> </a:t>
            </a:r>
            <a:r>
              <a:rPr lang="en-US" dirty="0">
                <a:latin typeface="Calibri (Body)"/>
              </a:rPr>
              <a:t>the problem of summing</a:t>
            </a:r>
          </a:p>
          <a:p>
            <a:pPr marL="381635" lvl="0" indent="0">
              <a:lnSpc>
                <a:spcPts val="1780"/>
              </a:lnSpc>
              <a:spcBef>
                <a:spcPts val="0"/>
              </a:spcBef>
              <a:buNone/>
              <a:tabLst>
                <a:tab pos="554990" algn="l"/>
              </a:tabLst>
            </a:pPr>
            <a:endParaRPr lang="en-US" dirty="0">
              <a:latin typeface="Calibri (Body)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n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600" dirty="0">
                <a:latin typeface="Consolas" panose="020B0609020204030204" pitchFamily="49" charset="0"/>
              </a:rPr>
              <a:t>Σ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= 1 + 2 + 3 + … + n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err="1"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=1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300" dirty="0">
              <a:solidFill>
                <a:prstClr val="black"/>
              </a:solidFill>
              <a:latin typeface="Calibri (Body)"/>
              <a:cs typeface="Times New Roman"/>
            </a:endParaRPr>
          </a:p>
          <a:p>
            <a:pPr marL="382270" lvl="0" indent="0">
              <a:lnSpc>
                <a:spcPct val="100000"/>
              </a:lnSpc>
              <a:spcBef>
                <a:spcPts val="925"/>
              </a:spcBef>
              <a:buNone/>
            </a:pPr>
            <a:r>
              <a:rPr lang="en-US" dirty="0">
                <a:latin typeface="Calibri (Body)"/>
              </a:rPr>
              <a:t>How would we code this?</a:t>
            </a:r>
          </a:p>
          <a:p>
            <a:endParaRPr lang="en-US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1956201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15446-5CA4-4A9F-BB87-99F586CCD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– Sum of First n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A233E-D46B-4631-921E-64342E66E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81635" lvl="0" indent="0">
              <a:lnSpc>
                <a:spcPts val="1780"/>
              </a:lnSpc>
              <a:spcBef>
                <a:spcPts val="0"/>
              </a:spcBef>
              <a:buNone/>
              <a:tabLst>
                <a:tab pos="554990" algn="l"/>
              </a:tabLst>
            </a:pPr>
            <a:endParaRPr lang="en-US" dirty="0">
              <a:latin typeface="Calibri (Body)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Consolas" panose="020B0609020204030204" pitchFamily="49" charset="0"/>
              </a:rPr>
              <a:t>n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3200" dirty="0">
                <a:latin typeface="Consolas" panose="020B0609020204030204" pitchFamily="49" charset="0"/>
              </a:rPr>
              <a:t>Σ</a:t>
            </a:r>
            <a:r>
              <a:rPr lang="en-US" sz="2000" dirty="0">
                <a:latin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 = 1 + 2 + 3 + … + n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 err="1">
                <a:latin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</a:rPr>
              <a:t>=1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300" dirty="0">
              <a:solidFill>
                <a:prstClr val="black"/>
              </a:solidFill>
              <a:latin typeface="Calibri (Body)"/>
              <a:cs typeface="Times New Roman"/>
            </a:endParaRPr>
          </a:p>
          <a:p>
            <a:pPr marL="153670" indent="0">
              <a:lnSpc>
                <a:spcPct val="100000"/>
              </a:lnSpc>
              <a:buNone/>
            </a:pPr>
            <a:r>
              <a:rPr lang="en-US"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Approach</a:t>
            </a:r>
            <a:r>
              <a:rPr lang="en-US" sz="1800" u="sng" spc="-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A:</a:t>
            </a:r>
            <a:endParaRPr lang="en-US" sz="1800" dirty="0">
              <a:latin typeface="Times New Roman"/>
              <a:cs typeface="Times New Roman"/>
            </a:endParaRPr>
          </a:p>
          <a:p>
            <a:pPr marL="15367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spc="-5" dirty="0">
                <a:latin typeface="Courier New"/>
                <a:cs typeface="Courier New"/>
              </a:rPr>
              <a:t>  </a:t>
            </a:r>
            <a:r>
              <a:rPr lang="en-US" sz="1600" dirty="0">
                <a:latin typeface="Consolas" panose="020B0609020204030204" pitchFamily="49" charset="0"/>
              </a:rPr>
              <a:t>sum</a:t>
            </a:r>
            <a:r>
              <a:rPr lang="en-US" sz="1400" b="1" spc="-5" dirty="0">
                <a:latin typeface="Courier New"/>
                <a:cs typeface="Courier New"/>
              </a:rPr>
              <a:t> </a:t>
            </a:r>
            <a:r>
              <a:rPr lang="en-US" sz="1600" dirty="0">
                <a:latin typeface="Consolas" panose="020B0609020204030204" pitchFamily="49" charset="0"/>
              </a:rPr>
              <a:t>= 0;</a:t>
            </a:r>
          </a:p>
          <a:p>
            <a:pPr marL="382269" marR="2186940" indent="0">
              <a:lnSpc>
                <a:spcPct val="100000"/>
              </a:lnSpc>
              <a:spcBef>
                <a:spcPts val="0"/>
              </a:spcBef>
              <a:buNone/>
              <a:tabLst>
                <a:tab pos="1372870" algn="l"/>
                <a:tab pos="2058670" algn="l"/>
              </a:tabLst>
            </a:pPr>
            <a:r>
              <a:rPr lang="en-US" sz="1600" dirty="0">
                <a:latin typeface="Consolas" panose="020B0609020204030204" pitchFamily="49" charset="0"/>
              </a:rPr>
              <a:t>for (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= 1;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&lt;= n;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++)  </a:t>
            </a:r>
          </a:p>
          <a:p>
            <a:pPr marL="382269" marR="2186940" indent="0">
              <a:lnSpc>
                <a:spcPct val="100000"/>
              </a:lnSpc>
              <a:spcBef>
                <a:spcPts val="0"/>
              </a:spcBef>
              <a:buNone/>
              <a:tabLst>
                <a:tab pos="1372870" algn="l"/>
                <a:tab pos="2058670" algn="l"/>
              </a:tabLst>
            </a:pPr>
            <a:r>
              <a:rPr lang="en-US" sz="1600" dirty="0">
                <a:latin typeface="Consolas" panose="020B0609020204030204" pitchFamily="49" charset="0"/>
              </a:rPr>
              <a:t>   sum = sum +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;</a:t>
            </a:r>
          </a:p>
          <a:p>
            <a:pPr marL="382269" marR="2186940" indent="0">
              <a:lnSpc>
                <a:spcPct val="100000"/>
              </a:lnSpc>
              <a:spcBef>
                <a:spcPts val="0"/>
              </a:spcBef>
              <a:buNone/>
              <a:tabLst>
                <a:tab pos="1372870" algn="l"/>
                <a:tab pos="2058670" algn="l"/>
              </a:tabLst>
            </a:pPr>
            <a:endParaRPr lang="en-US" sz="1400" dirty="0">
              <a:latin typeface="Courier New"/>
              <a:cs typeface="Courier New"/>
            </a:endParaRPr>
          </a:p>
          <a:p>
            <a:pPr marL="153670" indent="0">
              <a:lnSpc>
                <a:spcPct val="100000"/>
              </a:lnSpc>
              <a:spcBef>
                <a:spcPts val="365"/>
              </a:spcBef>
              <a:buNone/>
            </a:pPr>
            <a:r>
              <a:rPr lang="en-US"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Approach</a:t>
            </a:r>
            <a:r>
              <a:rPr lang="en-US" sz="1800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B:</a:t>
            </a:r>
            <a:endParaRPr lang="en-US" sz="18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spc="-5" dirty="0">
                <a:latin typeface="Courier New"/>
                <a:cs typeface="Courier New"/>
              </a:rPr>
              <a:t>   </a:t>
            </a:r>
            <a:r>
              <a:rPr lang="en-US" sz="1600" dirty="0">
                <a:latin typeface="Consolas" panose="020B0609020204030204" pitchFamily="49" charset="0"/>
              </a:rPr>
              <a:t>sum = 0;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tabLst>
                <a:tab pos="1372870" algn="l"/>
                <a:tab pos="2058670" algn="l"/>
              </a:tabLst>
            </a:pPr>
            <a:r>
              <a:rPr lang="en-US" sz="1600" dirty="0">
                <a:latin typeface="Consolas" panose="020B0609020204030204" pitchFamily="49" charset="0"/>
              </a:rPr>
              <a:t>   for (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= 1;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 &lt;= n;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++)</a:t>
            </a:r>
          </a:p>
          <a:p>
            <a:pPr marL="0" marR="1805939" indent="0">
              <a:lnSpc>
                <a:spcPct val="100000"/>
              </a:lnSpc>
              <a:spcBef>
                <a:spcPts val="0"/>
              </a:spcBef>
              <a:buNone/>
              <a:tabLst>
                <a:tab pos="1830070" algn="l"/>
              </a:tabLst>
            </a:pPr>
            <a:r>
              <a:rPr lang="en-US" sz="1600" dirty="0">
                <a:latin typeface="Consolas" panose="020B0609020204030204" pitchFamily="49" charset="0"/>
              </a:rPr>
              <a:t>      for (j = 1; j &lt;= </a:t>
            </a:r>
            <a:r>
              <a:rPr lang="en-US" sz="1600" dirty="0" err="1">
                <a:latin typeface="Consolas" panose="020B0609020204030204" pitchFamily="49" charset="0"/>
              </a:rPr>
              <a:t>i</a:t>
            </a:r>
            <a:r>
              <a:rPr lang="en-US" sz="1600" dirty="0">
                <a:latin typeface="Consolas" panose="020B0609020204030204" pitchFamily="49" charset="0"/>
              </a:rPr>
              <a:t>; </a:t>
            </a:r>
            <a:r>
              <a:rPr lang="en-US" sz="1600" dirty="0" err="1">
                <a:latin typeface="Consolas" panose="020B0609020204030204" pitchFamily="49" charset="0"/>
              </a:rPr>
              <a:t>j++</a:t>
            </a:r>
            <a:r>
              <a:rPr lang="en-US" sz="1600" dirty="0">
                <a:latin typeface="Consolas" panose="020B0609020204030204" pitchFamily="49" charset="0"/>
              </a:rPr>
              <a:t>)  </a:t>
            </a:r>
          </a:p>
          <a:p>
            <a:pPr marL="0" marR="1805939" indent="0">
              <a:lnSpc>
                <a:spcPct val="100000"/>
              </a:lnSpc>
              <a:spcBef>
                <a:spcPts val="0"/>
              </a:spcBef>
              <a:buNone/>
              <a:tabLst>
                <a:tab pos="1830070" algn="l"/>
              </a:tabLst>
            </a:pPr>
            <a:r>
              <a:rPr lang="en-US" sz="1600" dirty="0">
                <a:latin typeface="Consolas" panose="020B0609020204030204" pitchFamily="49" charset="0"/>
              </a:rPr>
              <a:t>         sum = sum + 1;</a:t>
            </a:r>
          </a:p>
          <a:p>
            <a:pPr marL="0" marR="1805939" indent="0">
              <a:lnSpc>
                <a:spcPct val="100000"/>
              </a:lnSpc>
              <a:spcBef>
                <a:spcPts val="0"/>
              </a:spcBef>
              <a:buNone/>
              <a:tabLst>
                <a:tab pos="1830070" algn="l"/>
              </a:tabLst>
            </a:pPr>
            <a:endParaRPr lang="en-US" sz="1600" dirty="0">
              <a:latin typeface="Consolas" panose="020B0609020204030204" pitchFamily="49" charset="0"/>
            </a:endParaRPr>
          </a:p>
          <a:p>
            <a:pPr marL="153670" indent="0">
              <a:lnSpc>
                <a:spcPct val="100000"/>
              </a:lnSpc>
              <a:spcBef>
                <a:spcPts val="365"/>
              </a:spcBef>
              <a:buNone/>
            </a:pPr>
            <a:r>
              <a:rPr lang="en-US" sz="1800" u="sng" spc="-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Approach</a:t>
            </a:r>
            <a:r>
              <a:rPr lang="en-US" sz="1800" u="sng" spc="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lang="en-US" sz="18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C:</a:t>
            </a:r>
            <a:endParaRPr lang="en-US" sz="1800" dirty="0"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400" b="1" spc="-5" dirty="0">
                <a:latin typeface="Courier New"/>
                <a:cs typeface="Courier New"/>
              </a:rPr>
              <a:t>    </a:t>
            </a:r>
            <a:r>
              <a:rPr lang="en-US" sz="1600" dirty="0">
                <a:latin typeface="Consolas" panose="020B0609020204030204" pitchFamily="49" charset="0"/>
              </a:rPr>
              <a:t>sum = n * (n+1) / 2</a:t>
            </a:r>
          </a:p>
          <a:p>
            <a:endParaRPr lang="en-US" dirty="0">
              <a:latin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03382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00227-AE16-443F-8C2C-9427196FF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</a:t>
            </a:r>
            <a:r>
              <a:rPr lang="en-US" spc="-5" dirty="0">
                <a:latin typeface="Times New Roman"/>
                <a:cs typeface="Times New Roman"/>
              </a:rPr>
              <a:t> </a:t>
            </a:r>
            <a:r>
              <a:rPr lang="en-US" dirty="0"/>
              <a:t>of First </a:t>
            </a:r>
            <a:r>
              <a:rPr lang="en-US" i="1" dirty="0"/>
              <a:t>n</a:t>
            </a:r>
            <a:r>
              <a:rPr lang="en-US" dirty="0"/>
              <a:t> Numbers</a:t>
            </a:r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32A2592E-7CA2-4142-8C31-E9CFB9583BF3}"/>
              </a:ext>
            </a:extLst>
          </p:cNvPr>
          <p:cNvSpPr txBox="1"/>
          <p:nvPr/>
        </p:nvSpPr>
        <p:spPr>
          <a:xfrm>
            <a:off x="3536187" y="1436687"/>
            <a:ext cx="5119625" cy="4647426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0" tIns="0" rIns="0" bIns="0" rtlCol="0">
            <a:spAutoFit/>
          </a:bodyPr>
          <a:lstStyle/>
          <a:p>
            <a:pPr marL="991869" marR="1043940" indent="-533400">
              <a:lnSpc>
                <a:spcPct val="120000"/>
              </a:lnSpc>
              <a:tabLst>
                <a:tab pos="1601470" algn="l"/>
              </a:tabLst>
            </a:pPr>
            <a:r>
              <a:rPr sz="1200" b="1" spc="-5" dirty="0">
                <a:latin typeface="Courier New"/>
                <a:cs typeface="Courier New"/>
              </a:rPr>
              <a:t>public static void main(String[] </a:t>
            </a:r>
            <a:r>
              <a:rPr sz="1200" b="1" spc="-5" dirty="0" err="1">
                <a:latin typeface="Courier New"/>
                <a:cs typeface="Courier New"/>
              </a:rPr>
              <a:t>args</a:t>
            </a:r>
            <a:r>
              <a:rPr sz="1200" b="1" spc="-5" dirty="0">
                <a:latin typeface="Courier New"/>
                <a:cs typeface="Courier New"/>
              </a:rPr>
              <a:t>){  long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n	= 10000;</a:t>
            </a:r>
            <a:endParaRPr sz="1200" dirty="0">
              <a:latin typeface="Courier New"/>
              <a:cs typeface="Courier New"/>
            </a:endParaRPr>
          </a:p>
          <a:p>
            <a:pPr marL="991869">
              <a:lnSpc>
                <a:spcPct val="100000"/>
              </a:lnSpc>
              <a:spcBef>
                <a:spcPts val="240"/>
              </a:spcBef>
            </a:pPr>
            <a:r>
              <a:rPr sz="1200" b="1" spc="-5" dirty="0">
                <a:latin typeface="Courier New"/>
                <a:cs typeface="Courier New"/>
              </a:rPr>
              <a:t>long sum =</a:t>
            </a:r>
            <a:r>
              <a:rPr sz="1200" b="1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0;</a:t>
            </a:r>
            <a:endParaRPr sz="12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991869">
              <a:lnSpc>
                <a:spcPct val="100000"/>
              </a:lnSpc>
            </a:pPr>
            <a:r>
              <a:rPr sz="1200" b="1" spc="-5" dirty="0">
                <a:latin typeface="Courier New"/>
                <a:cs typeface="Courier New"/>
              </a:rPr>
              <a:t>// Algorithm</a:t>
            </a:r>
            <a:r>
              <a:rPr sz="1200" b="1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A</a:t>
            </a:r>
            <a:endParaRPr sz="1200" dirty="0">
              <a:latin typeface="Courier New"/>
              <a:cs typeface="Courier New"/>
            </a:endParaRPr>
          </a:p>
          <a:p>
            <a:pPr marL="1296670" marR="1348740" indent="-304800">
              <a:lnSpc>
                <a:spcPct val="120000"/>
              </a:lnSpc>
              <a:tabLst>
                <a:tab pos="2363470" algn="l"/>
              </a:tabLst>
            </a:pPr>
            <a:r>
              <a:rPr sz="1200" b="1" spc="-5" dirty="0">
                <a:latin typeface="Courier New"/>
                <a:cs typeface="Courier New"/>
              </a:rPr>
              <a:t>for (long i</a:t>
            </a:r>
            <a:r>
              <a:rPr sz="1200" b="1" spc="2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=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1;</a:t>
            </a:r>
            <a:r>
              <a:rPr lang="en-US" sz="1200" b="1" spc="-5" dirty="0">
                <a:latin typeface="Courier New"/>
                <a:cs typeface="Courier New"/>
              </a:rPr>
              <a:t> </a:t>
            </a:r>
            <a:r>
              <a:rPr sz="1200" b="1" spc="-5" dirty="0" err="1">
                <a:latin typeface="Courier New"/>
                <a:cs typeface="Courier New"/>
              </a:rPr>
              <a:t>i</a:t>
            </a:r>
            <a:r>
              <a:rPr sz="1200" b="1" spc="-5" dirty="0">
                <a:latin typeface="Courier New"/>
                <a:cs typeface="Courier New"/>
              </a:rPr>
              <a:t>&lt;= n;</a:t>
            </a:r>
            <a:r>
              <a:rPr sz="1200" b="1" spc="-70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i++)  sum = sum + i;</a:t>
            </a:r>
            <a:endParaRPr sz="1200" dirty="0">
              <a:latin typeface="Courier New"/>
              <a:cs typeface="Courier New"/>
            </a:endParaRPr>
          </a:p>
          <a:p>
            <a:pPr marL="991869">
              <a:lnSpc>
                <a:spcPct val="100000"/>
              </a:lnSpc>
              <a:spcBef>
                <a:spcPts val="240"/>
              </a:spcBef>
            </a:pPr>
            <a:r>
              <a:rPr sz="1200" b="1" spc="-5" dirty="0">
                <a:latin typeface="Courier New"/>
                <a:cs typeface="Courier New"/>
              </a:rPr>
              <a:t>System.out.println("Sum is " +</a:t>
            </a:r>
            <a:r>
              <a:rPr sz="1200" b="1" spc="5" dirty="0">
                <a:latin typeface="Courier New"/>
                <a:cs typeface="Courier New"/>
              </a:rPr>
              <a:t> </a:t>
            </a:r>
            <a:r>
              <a:rPr sz="1200" b="1" spc="-5" dirty="0">
                <a:latin typeface="Courier New"/>
                <a:cs typeface="Courier New"/>
              </a:rPr>
              <a:t>sum);</a:t>
            </a:r>
            <a:endParaRPr lang="en-US" sz="1200" b="1" spc="-5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lang="en-US" sz="12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1200" dirty="0">
              <a:latin typeface="Times New Roman"/>
              <a:cs typeface="Times New Roman"/>
            </a:endParaRPr>
          </a:p>
          <a:p>
            <a:pPr marL="991869">
              <a:lnSpc>
                <a:spcPct val="100000"/>
              </a:lnSpc>
              <a:spcBef>
                <a:spcPts val="240"/>
              </a:spcBef>
            </a:pPr>
            <a:r>
              <a:rPr lang="en-US" sz="1200" b="1" spc="-5" dirty="0">
                <a:latin typeface="Courier New"/>
                <a:cs typeface="Courier New"/>
              </a:rPr>
              <a:t>// Algorithm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b="1" spc="-5" dirty="0">
                <a:latin typeface="Courier New"/>
                <a:cs typeface="Courier New"/>
              </a:rPr>
              <a:t>B</a:t>
            </a:r>
          </a:p>
          <a:p>
            <a:pPr marL="991869">
              <a:spcBef>
                <a:spcPts val="240"/>
              </a:spcBef>
            </a:pPr>
            <a:r>
              <a:rPr lang="en-US" sz="1200" b="1" spc="-5" dirty="0">
                <a:latin typeface="Courier New"/>
                <a:cs typeface="Courier New"/>
              </a:rPr>
              <a:t>sum =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b="1" spc="-5" dirty="0">
                <a:latin typeface="Courier New"/>
                <a:cs typeface="Courier New"/>
              </a:rPr>
              <a:t>0;</a:t>
            </a:r>
            <a:endParaRPr lang="en-US" sz="1200" dirty="0">
              <a:latin typeface="Courier New"/>
              <a:cs typeface="Courier New"/>
            </a:endParaRPr>
          </a:p>
          <a:p>
            <a:pPr marL="1296670" marR="1043940" indent="-304800">
              <a:lnSpc>
                <a:spcPct val="120000"/>
              </a:lnSpc>
              <a:tabLst>
                <a:tab pos="2363470" algn="l"/>
                <a:tab pos="3049270" algn="l"/>
              </a:tabLst>
            </a:pPr>
            <a:r>
              <a:rPr lang="en-US" sz="1200" b="1" spc="-5" dirty="0">
                <a:latin typeface="Courier New"/>
                <a:cs typeface="Courier New"/>
              </a:rPr>
              <a:t>for (long </a:t>
            </a:r>
            <a:r>
              <a:rPr lang="en-US" sz="1200" b="1" spc="-5" dirty="0" err="1">
                <a:latin typeface="Courier New"/>
                <a:cs typeface="Courier New"/>
              </a:rPr>
              <a:t>i</a:t>
            </a:r>
            <a:r>
              <a:rPr lang="en-US" sz="1200" b="1" spc="25" dirty="0">
                <a:latin typeface="Courier New"/>
                <a:cs typeface="Courier New"/>
              </a:rPr>
              <a:t> </a:t>
            </a:r>
            <a:r>
              <a:rPr lang="en-US" sz="1200" b="1" spc="-5" dirty="0">
                <a:latin typeface="Courier New"/>
                <a:cs typeface="Courier New"/>
              </a:rPr>
              <a:t>=</a:t>
            </a:r>
            <a:r>
              <a:rPr lang="en-US" sz="1200" b="1" spc="5" dirty="0">
                <a:latin typeface="Courier New"/>
                <a:cs typeface="Courier New"/>
              </a:rPr>
              <a:t> </a:t>
            </a:r>
            <a:r>
              <a:rPr lang="en-US" sz="1200" b="1" spc="-5" dirty="0">
                <a:latin typeface="Courier New"/>
                <a:cs typeface="Courier New"/>
              </a:rPr>
              <a:t>1; </a:t>
            </a:r>
            <a:r>
              <a:rPr lang="en-US" sz="1200" b="1" spc="-5" dirty="0" err="1">
                <a:latin typeface="Courier New"/>
                <a:cs typeface="Courier New"/>
              </a:rPr>
              <a:t>i</a:t>
            </a:r>
            <a:r>
              <a:rPr lang="en-US" sz="1200" b="1" spc="5" dirty="0">
                <a:latin typeface="Courier New"/>
                <a:cs typeface="Courier New"/>
              </a:rPr>
              <a:t> </a:t>
            </a:r>
            <a:r>
              <a:rPr lang="en-US" sz="1200" b="1" spc="-5" dirty="0">
                <a:latin typeface="Courier New"/>
                <a:cs typeface="Courier New"/>
              </a:rPr>
              <a:t>&lt;=</a:t>
            </a:r>
            <a:r>
              <a:rPr lang="en-US" sz="1200" b="1" spc="5" dirty="0">
                <a:latin typeface="Courier New"/>
                <a:cs typeface="Courier New"/>
              </a:rPr>
              <a:t> </a:t>
            </a:r>
            <a:r>
              <a:rPr lang="en-US" sz="1200" b="1" spc="-5" dirty="0">
                <a:latin typeface="Courier New"/>
                <a:cs typeface="Courier New"/>
              </a:rPr>
              <a:t>n; </a:t>
            </a:r>
            <a:r>
              <a:rPr lang="en-US" sz="1200" b="1" spc="-5" dirty="0" err="1">
                <a:latin typeface="Courier New"/>
                <a:cs typeface="Courier New"/>
              </a:rPr>
              <a:t>i</a:t>
            </a:r>
            <a:r>
              <a:rPr lang="en-US" sz="1200" b="1" spc="-5" dirty="0">
                <a:latin typeface="Courier New"/>
                <a:cs typeface="Courier New"/>
              </a:rPr>
              <a:t>++)  for (long j = 1; j &lt;= </a:t>
            </a:r>
            <a:r>
              <a:rPr lang="en-US" sz="1200" b="1" spc="-5" dirty="0" err="1">
                <a:latin typeface="Courier New"/>
                <a:cs typeface="Courier New"/>
              </a:rPr>
              <a:t>i</a:t>
            </a:r>
            <a:r>
              <a:rPr lang="en-US" sz="1200" b="1" spc="-5" dirty="0">
                <a:latin typeface="Courier New"/>
                <a:cs typeface="Courier New"/>
              </a:rPr>
              <a:t>;</a:t>
            </a:r>
            <a:r>
              <a:rPr lang="en-US" sz="1200" b="1" spc="-15" dirty="0">
                <a:latin typeface="Courier New"/>
                <a:cs typeface="Courier New"/>
              </a:rPr>
              <a:t> </a:t>
            </a:r>
            <a:r>
              <a:rPr lang="en-US" sz="1200" b="1" spc="-5" dirty="0" err="1">
                <a:latin typeface="Courier New"/>
                <a:cs typeface="Courier New"/>
              </a:rPr>
              <a:t>j++</a:t>
            </a:r>
            <a:r>
              <a:rPr lang="en-US" sz="1200" b="1" spc="-5" dirty="0">
                <a:latin typeface="Courier New"/>
                <a:cs typeface="Courier New"/>
              </a:rPr>
              <a:t>)</a:t>
            </a:r>
            <a:endParaRPr lang="en-US" sz="1200" dirty="0">
              <a:latin typeface="Courier New"/>
              <a:cs typeface="Courier New"/>
            </a:endParaRPr>
          </a:p>
          <a:p>
            <a:pPr marL="991869" marR="815340" indent="609600">
              <a:lnSpc>
                <a:spcPct val="120000"/>
              </a:lnSpc>
            </a:pPr>
            <a:r>
              <a:rPr lang="en-US" sz="1200" b="1" spc="-5" dirty="0">
                <a:latin typeface="Courier New"/>
                <a:cs typeface="Courier New"/>
              </a:rPr>
              <a:t>sum = sum + 1;  </a:t>
            </a:r>
            <a:r>
              <a:rPr lang="en-US" sz="1200" b="1" spc="-5" dirty="0" err="1">
                <a:latin typeface="Courier New"/>
                <a:cs typeface="Courier New"/>
              </a:rPr>
              <a:t>System.out.println</a:t>
            </a:r>
            <a:r>
              <a:rPr lang="en-US" sz="1200" b="1" spc="-5" dirty="0">
                <a:latin typeface="Courier New"/>
                <a:cs typeface="Courier New"/>
              </a:rPr>
              <a:t>("Sum is " + sum);</a:t>
            </a:r>
            <a:endParaRPr lang="en-US" sz="12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en-US" sz="2000" dirty="0">
              <a:latin typeface="Times New Roman"/>
              <a:cs typeface="Times New Roman"/>
            </a:endParaRPr>
          </a:p>
          <a:p>
            <a:pPr marL="991869">
              <a:lnSpc>
                <a:spcPct val="100000"/>
              </a:lnSpc>
              <a:spcBef>
                <a:spcPts val="240"/>
              </a:spcBef>
            </a:pPr>
            <a:r>
              <a:rPr lang="en-US" sz="1200" b="1" spc="-5" dirty="0">
                <a:latin typeface="Courier New"/>
                <a:cs typeface="Courier New"/>
              </a:rPr>
              <a:t>// Algorithm</a:t>
            </a:r>
            <a:r>
              <a:rPr lang="en-US" sz="1200" b="1" dirty="0">
                <a:latin typeface="Courier New"/>
                <a:cs typeface="Courier New"/>
              </a:rPr>
              <a:t> </a:t>
            </a:r>
            <a:r>
              <a:rPr lang="en-US" sz="1200" b="1" spc="-5" dirty="0">
                <a:latin typeface="Courier New"/>
                <a:cs typeface="Courier New"/>
              </a:rPr>
              <a:t>C</a:t>
            </a:r>
          </a:p>
          <a:p>
            <a:pPr marL="991869" marR="815340">
              <a:lnSpc>
                <a:spcPct val="120000"/>
              </a:lnSpc>
            </a:pPr>
            <a:r>
              <a:rPr lang="en-US" sz="1200" b="1" spc="-5" dirty="0">
                <a:latin typeface="Courier New"/>
                <a:cs typeface="Courier New"/>
              </a:rPr>
              <a:t>sum = n * (n + 1) / 2;  </a:t>
            </a:r>
            <a:r>
              <a:rPr lang="en-US" sz="1200" b="1" spc="-5" dirty="0" err="1">
                <a:latin typeface="Courier New"/>
                <a:cs typeface="Courier New"/>
              </a:rPr>
              <a:t>System.out.println</a:t>
            </a:r>
            <a:r>
              <a:rPr lang="en-US" sz="1200" b="1" spc="-5" dirty="0">
                <a:latin typeface="Courier New"/>
                <a:cs typeface="Courier New"/>
              </a:rPr>
              <a:t>("Sum is " + sum);</a:t>
            </a:r>
            <a:endParaRPr lang="en-US" sz="1200" dirty="0">
              <a:latin typeface="Courier New"/>
              <a:cs typeface="Courier New"/>
            </a:endParaRPr>
          </a:p>
          <a:p>
            <a:pPr marL="687070">
              <a:lnSpc>
                <a:spcPct val="100000"/>
              </a:lnSpc>
              <a:spcBef>
                <a:spcPts val="240"/>
              </a:spcBef>
            </a:pPr>
            <a:r>
              <a:rPr lang="en-US" sz="1200" b="1" spc="-5" dirty="0">
                <a:latin typeface="Courier New"/>
                <a:cs typeface="Courier New"/>
              </a:rPr>
              <a:t>}</a:t>
            </a:r>
            <a:endParaRPr lang="en-US" sz="1200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396007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E2E11-EDF2-40DD-8E8C-82F6BD42F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"best"?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BE297-D141-484F-9231-03C346702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algorithm has both time and space constraints – that is complexity</a:t>
            </a:r>
          </a:p>
          <a:p>
            <a:pPr lvl="1"/>
            <a:r>
              <a:rPr lang="en-US" dirty="0"/>
              <a:t>Time complexity</a:t>
            </a:r>
          </a:p>
          <a:p>
            <a:pPr lvl="1"/>
            <a:r>
              <a:rPr lang="en-US" dirty="0"/>
              <a:t>Space complexity</a:t>
            </a:r>
          </a:p>
          <a:p>
            <a:r>
              <a:rPr lang="en-US" dirty="0"/>
              <a:t>This study is called analysis of algorithms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97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C966-5AD2-4531-8A4D-A6730F252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Counting Basic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3C61D-42B5-4248-9A86-ED24DBF29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 basic operation of an algorithm</a:t>
            </a:r>
          </a:p>
          <a:p>
            <a:pPr lvl="1"/>
            <a:r>
              <a:rPr lang="en-US" dirty="0"/>
              <a:t>The most significant contributor to its total time requirement</a:t>
            </a:r>
          </a:p>
          <a:p>
            <a:pPr lvl="1"/>
            <a:r>
              <a:rPr lang="en-US" dirty="0"/>
              <a:t>Number of required basic operations</a:t>
            </a:r>
          </a:p>
          <a:p>
            <a:endParaRPr lang="en-US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C667F31-B9FE-42B1-BE94-35C6DD87F191}"/>
              </a:ext>
            </a:extLst>
          </p:cNvPr>
          <p:cNvSpPr/>
          <p:nvPr/>
        </p:nvSpPr>
        <p:spPr>
          <a:xfrm>
            <a:off x="1229360" y="3566160"/>
            <a:ext cx="9154160" cy="25196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4683164"/>
      </p:ext>
    </p:extLst>
  </p:cSld>
  <p:clrMapOvr>
    <a:masterClrMapping/>
  </p:clrMapOvr>
</p:sld>
</file>

<file path=ppt/theme/theme1.xml><?xml version="1.0" encoding="utf-8"?>
<a:theme xmlns:a="http://schemas.openxmlformats.org/drawingml/2006/main" name="CSE 373 Summer 2020">
  <a:themeElements>
    <a:clrScheme name="CSE 373 20s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E235D"/>
      </a:accent1>
      <a:accent2>
        <a:srgbClr val="E83C60"/>
      </a:accent2>
      <a:accent3>
        <a:srgbClr val="2699A9"/>
      </a:accent3>
      <a:accent4>
        <a:srgbClr val="FFC000"/>
      </a:accent4>
      <a:accent5>
        <a:srgbClr val="EE8A64"/>
      </a:accent5>
      <a:accent6>
        <a:srgbClr val="09A98A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5980</TotalTime>
  <Words>2669</Words>
  <Application>Microsoft Office PowerPoint</Application>
  <PresentationFormat>Widescreen</PresentationFormat>
  <Paragraphs>527</Paragraphs>
  <Slides>38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6" baseType="lpstr">
      <vt:lpstr>Arial</vt:lpstr>
      <vt:lpstr>Calibri</vt:lpstr>
      <vt:lpstr>Calibri (Body)</vt:lpstr>
      <vt:lpstr>Cambria Math</vt:lpstr>
      <vt:lpstr>Consolas</vt:lpstr>
      <vt:lpstr>Courier New</vt:lpstr>
      <vt:lpstr>Helvetica</vt:lpstr>
      <vt:lpstr>Montserrat</vt:lpstr>
      <vt:lpstr>Montserrat ExtraBold</vt:lpstr>
      <vt:lpstr>Montserrat SemiBold</vt:lpstr>
      <vt:lpstr>Segoe UI Historic</vt:lpstr>
      <vt:lpstr>Segoe UI Semilight</vt:lpstr>
      <vt:lpstr>System Font Regular</vt:lpstr>
      <vt:lpstr>Tahoma</vt:lpstr>
      <vt:lpstr>Times New Roman</vt:lpstr>
      <vt:lpstr>Tw Cen MT</vt:lpstr>
      <vt:lpstr>Wingdings</vt:lpstr>
      <vt:lpstr>CSE 373 Summer 2020</vt:lpstr>
      <vt:lpstr>COMP 282 Lecture 02: Asymptotic Analysis    Mahdi Ebrahimi</vt:lpstr>
      <vt:lpstr>Announcement</vt:lpstr>
      <vt:lpstr>Lecture Outline</vt:lpstr>
      <vt:lpstr>Why Efficient Code?</vt:lpstr>
      <vt:lpstr>Example – Sum of First n Values</vt:lpstr>
      <vt:lpstr>Example – Sum of First n Values</vt:lpstr>
      <vt:lpstr>Sum of First n Numbers</vt:lpstr>
      <vt:lpstr>What is "best"?</vt:lpstr>
      <vt:lpstr>Counting Basic Operations</vt:lpstr>
      <vt:lpstr>Counting Basic Operations</vt:lpstr>
      <vt:lpstr>Complexity Class</vt:lpstr>
      <vt:lpstr>Big-Oh Analysis: Why?</vt:lpstr>
      <vt:lpstr>Best, Worst, and Average Cases</vt:lpstr>
      <vt:lpstr>Big-Oh Analysis: Why?</vt:lpstr>
      <vt:lpstr>Big-Oh Analysis: ... How?!</vt:lpstr>
      <vt:lpstr>Overview: Algorithmic Analysis</vt:lpstr>
      <vt:lpstr>Talking About Code</vt:lpstr>
      <vt:lpstr>What is an operation?</vt:lpstr>
      <vt:lpstr>Code Modeling Example I</vt:lpstr>
      <vt:lpstr>Code Modeling Example II</vt:lpstr>
      <vt:lpstr>Picturing Efficiency – O(n) vs O(n2)</vt:lpstr>
      <vt:lpstr>Where are we?</vt:lpstr>
      <vt:lpstr>Finding a Big-Oh</vt:lpstr>
      <vt:lpstr>Is it okay to throw away all that info?</vt:lpstr>
      <vt:lpstr>No seriously, this is really okay?</vt:lpstr>
      <vt:lpstr>Using Formal Definitions </vt:lpstr>
      <vt:lpstr>Big-Oh Definition</vt:lpstr>
      <vt:lpstr>Big-Oh Proofs</vt:lpstr>
      <vt:lpstr>Uncharted Waters: Prime Checking</vt:lpstr>
      <vt:lpstr>Oh, and Omega, and Theta</vt:lpstr>
      <vt:lpstr>Case Study: Linear Search</vt:lpstr>
      <vt:lpstr>Let’s Model This Code!</vt:lpstr>
      <vt:lpstr>Best Case</vt:lpstr>
      <vt:lpstr>Effect of Doubling the Problem Size</vt:lpstr>
      <vt:lpstr>Time Required To Process One Million Items</vt:lpstr>
      <vt:lpstr>YouTube Videos</vt:lpstr>
      <vt:lpstr>PowerPoint Presentation</vt:lpstr>
      <vt:lpstr>Algorithm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S Johnston</dc:creator>
  <cp:lastModifiedBy>Mahdi Ebi</cp:lastModifiedBy>
  <cp:revision>280</cp:revision>
  <cp:lastPrinted>2020-07-13T19:55:25Z</cp:lastPrinted>
  <dcterms:created xsi:type="dcterms:W3CDTF">2020-06-13T06:27:42Z</dcterms:created>
  <dcterms:modified xsi:type="dcterms:W3CDTF">2020-07-13T22:31:02Z</dcterms:modified>
</cp:coreProperties>
</file>